
<file path=[Content_Types].xml><?xml version="1.0" encoding="utf-8"?>
<Types xmlns="http://schemas.openxmlformats.org/package/2006/content-types">
  <Default Extension="png" ContentType="image/png"/>
  <Default Extension="jfif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</p:sldMasterIdLst>
  <p:notesMasterIdLst>
    <p:notesMasterId r:id="rId6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326" r:id="rId20"/>
    <p:sldId id="274" r:id="rId21"/>
    <p:sldId id="325" r:id="rId22"/>
    <p:sldId id="278" r:id="rId23"/>
    <p:sldId id="275" r:id="rId24"/>
    <p:sldId id="276" r:id="rId25"/>
    <p:sldId id="279" r:id="rId26"/>
    <p:sldId id="277" r:id="rId27"/>
    <p:sldId id="346" r:id="rId28"/>
    <p:sldId id="349" r:id="rId29"/>
    <p:sldId id="347" r:id="rId30"/>
    <p:sldId id="280" r:id="rId31"/>
    <p:sldId id="281" r:id="rId32"/>
    <p:sldId id="282" r:id="rId33"/>
    <p:sldId id="345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339" r:id="rId42"/>
    <p:sldId id="350" r:id="rId43"/>
    <p:sldId id="351" r:id="rId44"/>
    <p:sldId id="290" r:id="rId45"/>
    <p:sldId id="300" r:id="rId46"/>
    <p:sldId id="291" r:id="rId47"/>
    <p:sldId id="327" r:id="rId48"/>
    <p:sldId id="328" r:id="rId49"/>
    <p:sldId id="329" r:id="rId50"/>
    <p:sldId id="295" r:id="rId51"/>
    <p:sldId id="335" r:id="rId52"/>
    <p:sldId id="336" r:id="rId53"/>
    <p:sldId id="337" r:id="rId54"/>
    <p:sldId id="330" r:id="rId55"/>
    <p:sldId id="331" r:id="rId56"/>
    <p:sldId id="297" r:id="rId57"/>
    <p:sldId id="298" r:id="rId58"/>
    <p:sldId id="299" r:id="rId59"/>
    <p:sldId id="348" r:id="rId60"/>
    <p:sldId id="301" r:id="rId61"/>
    <p:sldId id="333" r:id="rId62"/>
    <p:sldId id="334" r:id="rId63"/>
    <p:sldId id="332" r:id="rId64"/>
    <p:sldId id="302" r:id="rId65"/>
    <p:sldId id="303" r:id="rId66"/>
    <p:sldId id="324" r:id="rId67"/>
  </p:sldIdLst>
  <p:sldSz cx="9144000" cy="5143500" type="screen16x9"/>
  <p:notesSz cx="6858000" cy="9144000"/>
  <p:embeddedFontLst>
    <p:embeddedFont>
      <p:font typeface="Montserrat SemiBold" panose="00000700000000000000" pitchFamily="2" charset="0"/>
      <p:regular r:id="rId69"/>
      <p:bold r:id="rId70"/>
      <p:italic r:id="rId71"/>
      <p:boldItalic r:id="rId72"/>
    </p:embeddedFont>
    <p:embeddedFont>
      <p:font typeface="Montserrat Medium" panose="00000600000000000000" pitchFamily="2" charset="0"/>
      <p:regular r:id="rId73"/>
      <p:bold r:id="rId74"/>
      <p:italic r:id="rId75"/>
      <p:boldItalic r:id="rId76"/>
    </p:embeddedFont>
    <p:embeddedFont>
      <p:font typeface="Lora Medium" pitchFamily="2" charset="0"/>
      <p:regular r:id="rId77"/>
      <p:bold r:id="rId78"/>
      <p:italic r:id="rId79"/>
      <p:boldItalic r:id="rId80"/>
    </p:embeddedFont>
    <p:embeddedFont>
      <p:font typeface="Montserrat" panose="00000500000000000000" pitchFamily="2" charset="0"/>
      <p:regular r:id="rId81"/>
      <p:bold r:id="rId82"/>
      <p:italic r:id="rId83"/>
      <p:boldItalic r:id="rId84"/>
    </p:embeddedFont>
    <p:embeddedFont>
      <p:font typeface="Lora" pitchFamily="2" charset="0"/>
      <p:regular r:id="rId85"/>
      <p:bold r:id="rId86"/>
      <p:italic r:id="rId87"/>
      <p:boldItalic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62">
          <p15:clr>
            <a:srgbClr val="747775"/>
          </p15:clr>
        </p15:guide>
        <p15:guide id="4" orient="horz" pos="479">
          <p15:clr>
            <a:srgbClr val="747775"/>
          </p15:clr>
        </p15:guide>
        <p15:guide id="5" orient="horz" pos="413">
          <p15:clr>
            <a:srgbClr val="747775"/>
          </p15:clr>
        </p15:guide>
        <p15:guide id="6" pos="4142">
          <p15:clr>
            <a:srgbClr val="747775"/>
          </p15:clr>
        </p15:guide>
        <p15:guide id="7" orient="horz" pos="3058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1" roundtripDataSignature="AMtx7miSMMNwQH3HE1aGYFuCm9+bm60o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3" d="100"/>
          <a:sy n="93" d="100"/>
        </p:scale>
        <p:origin x="2124" y="948"/>
      </p:cViewPr>
      <p:guideLst>
        <p:guide orient="horz" pos="1620"/>
        <p:guide pos="2880"/>
        <p:guide pos="562"/>
        <p:guide orient="horz" pos="479"/>
        <p:guide orient="horz" pos="413"/>
        <p:guide pos="4142"/>
        <p:guide orient="horz" pos="30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font" Target="fonts/font22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10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8.fntdata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92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9.fntdata"/><Relationship Id="rId61" Type="http://schemas.openxmlformats.org/officeDocument/2006/relationships/slide" Target="slides/slide59.xml"/><Relationship Id="rId82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9.fntdata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44b834a14_0_374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g2244b834a1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44b834a14_0_385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g2244b834a1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44b834a14_0_422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2244b834a14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44b834a14_0_439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g2244b834a14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44b834a14_0_495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g2244b834a14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44b834a14_0_505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g2244b834a14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44b834a14_0_517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g2244b834a14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44b834a14_0_526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g2244b834a14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44b834a14_0_526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g2244b834a14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2051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44b834a14_0_537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2244b834a14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244b834a14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" name="Google Shape;46;g2244b834a1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44b834a14_0_537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2244b834a14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1843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44b834a14_0_580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g2244b834a1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44b834a14_0_546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2244b834a14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44b834a14_0_554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g2244b834a14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44b834a14_0_589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g2244b834a14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44b834a14_0_563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" name="Google Shape;338;g2244b834a14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44b834a14_0_589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g2244b834a14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5904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44b834a14_0_607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g2244b834a1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44b834a14_0_616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g2244b834a14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44b834a14_0_625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g2244b834a1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44b834a14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g2244b834a1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44b834a14_0_625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g2244b834a1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9682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44b834a14_0_634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2244b834a1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44b834a14_0_643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g2244b834a14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244b834a14_0_653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4" name="Google Shape;424;g2244b834a14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44b834a14_0_662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g2244b834a1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244b834a14_0_671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g2244b834a14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44b834a14_0_680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g2244b834a14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44b834a14_0_690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g2244b834a14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44b834a14_0_634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2244b834a1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9086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44b834a14_0_634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2244b834a1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722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44b834a14_0_634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2244b834a1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9284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44b834a14_0_700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2244b834a1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244b834a14_0_794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5" name="Google Shape;565;g2244b834a14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44b834a14_0_709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g2244b834a14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44b834a14_0_74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g2244b834a14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27891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44b834a14_0_74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g2244b834a14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5666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44b834a14_0_74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g2244b834a14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60699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44b834a14_0_74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g2244b834a14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44b834a14_0_74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g2244b834a14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30343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44b834a14_0_74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g2244b834a14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4833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4b834a14_0_166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2244b834a1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44b834a14_0_74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g2244b834a14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0207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244b834a14_0_75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g2244b834a14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08590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244b834a14_0_75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g2244b834a14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6394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244b834a14_0_767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8" name="Google Shape;538;g2244b834a14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44b834a14_0_776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7" name="Google Shape;547;g2244b834a14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244b834a14_0_785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2244b834a1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44b834a14_0_803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g2244b834a14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85771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44b834a14_0_803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g2244b834a14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44b834a14_0_803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g2244b834a14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20063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44b834a14_0_803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g2244b834a14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65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4b834a14_0_176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2244b834a1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244b834a14_0_75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g2244b834a14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04063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44b834a14_0_812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3" name="Google Shape;583;g2244b834a14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44b834a14_0_821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g2244b834a14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3" name="Google Shape;19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44b834a14_0_296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g2244b834a14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44b834a14_0_347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g2244b834a14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44b834a14_0_360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g2244b834a14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7"/>
          <p:cNvSpPr>
            <a:spLocks noGrp="1"/>
          </p:cNvSpPr>
          <p:nvPr>
            <p:ph type="pic" idx="2"/>
          </p:nvPr>
        </p:nvSpPr>
        <p:spPr>
          <a:xfrm>
            <a:off x="5364812" y="428770"/>
            <a:ext cx="2895600" cy="4285961"/>
          </a:xfrm>
          <a:prstGeom prst="roundRect">
            <a:avLst>
              <a:gd name="adj" fmla="val 6282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custom">
  <p:cSld name="PPTMON custom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2244b834a14_0_85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2244b834a14_0_857"/>
          <p:cNvSpPr txBox="1"/>
          <p:nvPr/>
        </p:nvSpPr>
        <p:spPr>
          <a:xfrm>
            <a:off x="3054769" y="5297943"/>
            <a:ext cx="20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g2244b834a14_0_857"/>
          <p:cNvSpPr>
            <a:spLocks noGrp="1"/>
          </p:cNvSpPr>
          <p:nvPr>
            <p:ph type="pic" idx="2"/>
          </p:nvPr>
        </p:nvSpPr>
        <p:spPr>
          <a:xfrm>
            <a:off x="548643" y="897096"/>
            <a:ext cx="4705200" cy="28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244b834a14_0_190"/>
          <p:cNvSpPr>
            <a:spLocks noGrp="1"/>
          </p:cNvSpPr>
          <p:nvPr>
            <p:ph type="pic" idx="2"/>
          </p:nvPr>
        </p:nvSpPr>
        <p:spPr>
          <a:xfrm>
            <a:off x="5364812" y="428770"/>
            <a:ext cx="2895600" cy="4286100"/>
          </a:xfrm>
          <a:prstGeom prst="roundRect">
            <a:avLst>
              <a:gd name="adj" fmla="val 6282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g2244b834a14_0_19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5427" y="5297943"/>
            <a:ext cx="185380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2244b834a14_0_192"/>
          <p:cNvSpPr txBox="1"/>
          <p:nvPr/>
        </p:nvSpPr>
        <p:spPr>
          <a:xfrm>
            <a:off x="3054769" y="5297943"/>
            <a:ext cx="20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g2244b834a14_0_192"/>
          <p:cNvSpPr>
            <a:spLocks noGrp="1"/>
          </p:cNvSpPr>
          <p:nvPr>
            <p:ph type="pic" idx="2"/>
          </p:nvPr>
        </p:nvSpPr>
        <p:spPr>
          <a:xfrm>
            <a:off x="548643" y="897096"/>
            <a:ext cx="4705200" cy="28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custom">
  <p:cSld name="PPTMON custo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2C4F"/>
            </a:gs>
            <a:gs pos="100000">
              <a:srgbClr val="1E123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webp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jf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web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2942" y="3095507"/>
            <a:ext cx="5378119" cy="181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7"/>
          <p:cNvSpPr txBox="1"/>
          <p:nvPr/>
        </p:nvSpPr>
        <p:spPr>
          <a:xfrm>
            <a:off x="906300" y="1220819"/>
            <a:ext cx="7331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" sz="3700" b="1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Curso de introducción a las bases de datos</a:t>
            </a:r>
            <a:endParaRPr sz="3700" b="1" i="0" u="none" strike="noStrike" cap="none" dirty="0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" name="Google Shape;42;p47"/>
          <p:cNvSpPr txBox="1"/>
          <p:nvPr/>
        </p:nvSpPr>
        <p:spPr>
          <a:xfrm>
            <a:off x="2171700" y="4590443"/>
            <a:ext cx="480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 </a:t>
            </a:r>
            <a:r>
              <a:rPr lang="ko" sz="1100" b="0" i="0" u="none" strike="noStrike" cap="non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 </a:t>
            </a:r>
            <a:r>
              <a:rPr lang="ko" sz="11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2024</a:t>
            </a:r>
            <a:endParaRPr sz="1100" b="0" i="0" u="none" strike="noStrike" cap="none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" name="Google Shape;43;p47"/>
          <p:cNvSpPr txBox="1"/>
          <p:nvPr/>
        </p:nvSpPr>
        <p:spPr>
          <a:xfrm>
            <a:off x="945450" y="2647294"/>
            <a:ext cx="73314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" sz="33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Área Informática de Datos</a:t>
            </a:r>
            <a:endParaRPr sz="3300" b="1" i="0" u="none" strike="noStrike" cap="none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44b834a14_0_374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244b834a14_0_374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Sistemas de Administración de Bases de Datos</a:t>
            </a:r>
            <a:endParaRPr/>
          </a:p>
        </p:txBody>
      </p:sp>
      <p:cxnSp>
        <p:nvCxnSpPr>
          <p:cNvPr id="203" name="Google Shape;203;g2244b834a14_0_374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g2244b834a14_0_374"/>
          <p:cNvSpPr/>
          <p:nvPr/>
        </p:nvSpPr>
        <p:spPr>
          <a:xfrm>
            <a:off x="720300" y="1013600"/>
            <a:ext cx="7703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Características: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Seguridad: brinda protección a la base de datos del acceso de usuarios no autorizados.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2244b834a14_0_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8725" y="2066699"/>
            <a:ext cx="4618749" cy="26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244b834a14_0_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7531" y="2802122"/>
            <a:ext cx="1646400" cy="117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7" name="Google Shape;207;g2244b834a14_0_3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44b834a14_0_385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244b834a14_0_385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Sistemas de Administración de Bases de Datos</a:t>
            </a:r>
            <a:endParaRPr/>
          </a:p>
        </p:txBody>
      </p:sp>
      <p:cxnSp>
        <p:nvCxnSpPr>
          <p:cNvPr id="214" name="Google Shape;214;g2244b834a14_0_385"/>
          <p:cNvCxnSpPr/>
          <p:nvPr/>
        </p:nvCxnSpPr>
        <p:spPr>
          <a:xfrm>
            <a:off x="807125" y="9416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g2244b834a14_0_385"/>
          <p:cNvSpPr/>
          <p:nvPr/>
        </p:nvSpPr>
        <p:spPr>
          <a:xfrm>
            <a:off x="807125" y="1131670"/>
            <a:ext cx="71217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Características: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Integridad: tiene que ver con la correctitud y completitud de la información almacenada en una base de datos</a:t>
            </a:r>
            <a:endParaRPr/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2244b834a14_0_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5" y="2258118"/>
            <a:ext cx="4666593" cy="1991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44b834a14_0_422"/>
          <p:cNvSpPr/>
          <p:nvPr/>
        </p:nvSpPr>
        <p:spPr>
          <a:xfrm>
            <a:off x="893012" y="1195512"/>
            <a:ext cx="591600" cy="6102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g2244b834a14_0_422"/>
          <p:cNvGrpSpPr/>
          <p:nvPr/>
        </p:nvGrpSpPr>
        <p:grpSpPr>
          <a:xfrm>
            <a:off x="1094555" y="1365356"/>
            <a:ext cx="188681" cy="259608"/>
            <a:chOff x="3471472" y="902398"/>
            <a:chExt cx="295275" cy="393763"/>
          </a:xfrm>
        </p:grpSpPr>
        <p:sp>
          <p:nvSpPr>
            <p:cNvPr id="235" name="Google Shape;235;g2244b834a14_0_422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2244b834a14_0_422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/>
              <a:ahLst/>
              <a:cxnLst/>
              <a:rect l="l" t="t" r="r" b="b"/>
              <a:pathLst>
                <a:path w="295275" h="371475" extrusionOk="0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g2244b834a14_0_422"/>
          <p:cNvSpPr txBox="1"/>
          <p:nvPr/>
        </p:nvSpPr>
        <p:spPr>
          <a:xfrm>
            <a:off x="1677364" y="1440256"/>
            <a:ext cx="5210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 Los elementos de una base de datos relacional se organizan como un conjunto de tablas con columnas y filas. Es la manera más eficiente y flexible de acceder a información estructurada.</a:t>
            </a:r>
            <a:endParaRPr>
              <a:solidFill>
                <a:srgbClr val="242C4F"/>
              </a:solidFill>
            </a:endParaRPr>
          </a:p>
        </p:txBody>
      </p:sp>
      <p:sp>
        <p:nvSpPr>
          <p:cNvPr id="238" name="Google Shape;238;g2244b834a14_0_422"/>
          <p:cNvSpPr/>
          <p:nvPr/>
        </p:nvSpPr>
        <p:spPr>
          <a:xfrm>
            <a:off x="1677363" y="1186336"/>
            <a:ext cx="519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</a:t>
            </a:r>
            <a:r>
              <a:rPr lang="ko" sz="1400" b="0" i="0" u="none" strike="noStrike" cap="none" dirty="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400" b="0" i="0" u="none" strike="noStrike" cap="none" dirty="0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2244b834a14_0_422"/>
          <p:cNvSpPr/>
          <p:nvPr/>
        </p:nvSpPr>
        <p:spPr>
          <a:xfrm>
            <a:off x="1677363" y="3226720"/>
            <a:ext cx="519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0" name="Google Shape;240;g2244b834a14_0_422"/>
          <p:cNvCxnSpPr/>
          <p:nvPr/>
        </p:nvCxnSpPr>
        <p:spPr>
          <a:xfrm>
            <a:off x="892850" y="760950"/>
            <a:ext cx="537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2750"/>
              </a:srgbClr>
            </a:outerShdw>
          </a:effectLst>
        </p:spPr>
      </p:cxnSp>
      <p:sp>
        <p:nvSpPr>
          <p:cNvPr id="241" name="Google Shape;241;g2244b834a14_0_422"/>
          <p:cNvSpPr txBox="1"/>
          <p:nvPr/>
        </p:nvSpPr>
        <p:spPr>
          <a:xfrm>
            <a:off x="812888" y="404525"/>
            <a:ext cx="2781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 b="1" i="0" u="none" strike="noStrike" cap="none" dirty="0">
                <a:solidFill>
                  <a:srgbClr val="FFC000"/>
                </a:solidFill>
                <a:latin typeface="Lora"/>
                <a:ea typeface="Lora"/>
                <a:cs typeface="Lora"/>
                <a:sym typeface="Lora"/>
              </a:rPr>
              <a:t>Tipo de Bases de Datos</a:t>
            </a:r>
            <a:endParaRPr dirty="0"/>
          </a:p>
        </p:txBody>
      </p:sp>
      <p:pic>
        <p:nvPicPr>
          <p:cNvPr id="242" name="Google Shape;242;g2244b834a14_0_4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188" y="2343138"/>
            <a:ext cx="2707075" cy="175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244b834a14_0_4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6234" y="2492184"/>
            <a:ext cx="2557430" cy="159215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4" name="Google Shape;244;g2244b834a14_0_4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9780" y="3364386"/>
            <a:ext cx="967764" cy="96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244b834a14_0_4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44b834a14_0_439"/>
          <p:cNvSpPr/>
          <p:nvPr/>
        </p:nvSpPr>
        <p:spPr>
          <a:xfrm>
            <a:off x="892850" y="978137"/>
            <a:ext cx="591600" cy="6105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g2244b834a14_0_439"/>
          <p:cNvGrpSpPr/>
          <p:nvPr/>
        </p:nvGrpSpPr>
        <p:grpSpPr>
          <a:xfrm>
            <a:off x="1063834" y="1154553"/>
            <a:ext cx="249585" cy="257551"/>
            <a:chOff x="752656" y="1562597"/>
            <a:chExt cx="390525" cy="390525"/>
          </a:xfrm>
        </p:grpSpPr>
        <p:sp>
          <p:nvSpPr>
            <p:cNvPr id="252" name="Google Shape;252;g2244b834a14_0_439"/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g2244b834a14_0_439"/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2244b834a14_0_439"/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2244b834a14_0_439"/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2244b834a14_0_439"/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g2244b834a14_0_439"/>
          <p:cNvSpPr txBox="1"/>
          <p:nvPr/>
        </p:nvSpPr>
        <p:spPr>
          <a:xfrm>
            <a:off x="1677363" y="1222888"/>
            <a:ext cx="5210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Permite que los datos no estructurados y semiestructurados se almacenen y manipulen. Las bases de datos NoSQL se hicieron populares a medida que las aplicaciones web se hacían más comunes y más complejas. </a:t>
            </a:r>
            <a:endParaRPr>
              <a:solidFill>
                <a:srgbClr val="242C4F"/>
              </a:solidFill>
            </a:endParaRPr>
          </a:p>
        </p:txBody>
      </p:sp>
      <p:sp>
        <p:nvSpPr>
          <p:cNvPr id="258" name="Google Shape;258;g2244b834a14_0_439"/>
          <p:cNvSpPr/>
          <p:nvPr/>
        </p:nvSpPr>
        <p:spPr>
          <a:xfrm>
            <a:off x="1677362" y="968968"/>
            <a:ext cx="519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NoSQL:</a:t>
            </a:r>
            <a:endParaRPr sz="1400" b="0" i="0" u="none" strike="noStrike" cap="none" dirty="0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" name="Google Shape;259;g2244b834a14_0_439"/>
          <p:cNvCxnSpPr/>
          <p:nvPr/>
        </p:nvCxnSpPr>
        <p:spPr>
          <a:xfrm>
            <a:off x="892850" y="760950"/>
            <a:ext cx="537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2750"/>
              </a:srgbClr>
            </a:outerShdw>
          </a:effectLst>
        </p:spPr>
      </p:cxnSp>
      <p:sp>
        <p:nvSpPr>
          <p:cNvPr id="260" name="Google Shape;260;g2244b834a14_0_439"/>
          <p:cNvSpPr txBox="1"/>
          <p:nvPr/>
        </p:nvSpPr>
        <p:spPr>
          <a:xfrm>
            <a:off x="812888" y="404525"/>
            <a:ext cx="2781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Tipo de Bases de Datos</a:t>
            </a:r>
            <a:endParaRPr/>
          </a:p>
        </p:txBody>
      </p:sp>
      <p:pic>
        <p:nvPicPr>
          <p:cNvPr id="262" name="Google Shape;262;g2244b834a14_0_4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050" y="2030779"/>
            <a:ext cx="3500487" cy="200900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3" name="Google Shape;263;g2244b834a14_0_4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6412" y="3335110"/>
            <a:ext cx="967764" cy="96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244b834a14_0_4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8" y="2114862"/>
            <a:ext cx="2944372" cy="1603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44b834a14_0_495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244b834a14_0_495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2000" b="1" i="0" u="none" strike="noStrike" cap="none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Modelos de Bases de Datos</a:t>
            </a:r>
            <a:endParaRPr sz="2000" b="1" i="0" u="none" strike="noStrike" cap="none" dirty="0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1" name="Google Shape;271;g2244b834a14_0_495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g2244b834a14_0_495"/>
          <p:cNvSpPr/>
          <p:nvPr/>
        </p:nvSpPr>
        <p:spPr>
          <a:xfrm>
            <a:off x="733550" y="1074450"/>
            <a:ext cx="69882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Un modelo de base de datos permite generar la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estructura</a:t>
            </a:r>
            <a:r>
              <a:rPr lang="ko" dirty="0"/>
              <a:t>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lógica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 la base, incluidas las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relaciones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y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limitaciones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que</a:t>
            </a:r>
            <a:r>
              <a:rPr lang="ko" dirty="0"/>
              <a:t>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determinan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cómo se almacenan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los datos y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cómo se accede</a:t>
            </a:r>
            <a:r>
              <a:rPr lang="ko" dirty="0"/>
              <a:t>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 ellos.</a:t>
            </a:r>
            <a:endParaRPr dirty="0"/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244b834a14_0_4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711" y="1934817"/>
            <a:ext cx="5763563" cy="278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244b834a14_0_4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44b834a14_0_505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2244b834a14_0_505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Modelos de Bases de Datos</a:t>
            </a:r>
            <a:endParaRPr sz="20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1" name="Google Shape;281;g2244b834a14_0_505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2244b834a14_0_505"/>
          <p:cNvSpPr/>
          <p:nvPr/>
        </p:nvSpPr>
        <p:spPr>
          <a:xfrm>
            <a:off x="807125" y="99954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Relacional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endParaRPr dirty="0"/>
          </a:p>
          <a:p>
            <a:pPr marL="0" marR="0" lvl="0" indent="0" algn="l" rtl="0">
              <a:lnSpc>
                <a:spcPct val="126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Las bases de datos relacionales se basan</a:t>
            </a:r>
            <a:endParaRPr dirty="0"/>
          </a:p>
          <a:p>
            <a:pPr marL="0" marR="0" lvl="0" indent="0" algn="l" rtl="0">
              <a:lnSpc>
                <a:spcPct val="115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en el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modelo relacional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usan un</a:t>
            </a:r>
            <a:endParaRPr dirty="0"/>
          </a:p>
          <a:p>
            <a:pPr marL="0" marR="0" lvl="0" indent="0" algn="l" rtl="0">
              <a:lnSpc>
                <a:spcPct val="115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conjunto de tablas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para representar tanto</a:t>
            </a:r>
            <a:endParaRPr dirty="0"/>
          </a:p>
          <a:p>
            <a:pPr marL="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los datos como las relaciones entre ellos.</a:t>
            </a:r>
            <a:endParaRPr dirty="0"/>
          </a:p>
          <a:p>
            <a:pPr marL="0" marR="0" lvl="0" indent="0" algn="l" rtl="0">
              <a:lnSpc>
                <a:spcPct val="120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Se pueden crear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una o varias relaciones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dirty="0"/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FFC000"/>
                </a:solidFill>
                <a:latin typeface="Lora"/>
                <a:ea typeface="Lora"/>
                <a:cs typeface="Lora"/>
                <a:sym typeface="Lora"/>
              </a:rPr>
              <a:t>✓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Ayuda a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evitar la duplicidad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 los registros.</a:t>
            </a:r>
            <a:endParaRPr dirty="0"/>
          </a:p>
          <a:p>
            <a:pPr marL="0" marR="0" lvl="0" indent="0" algn="l" rtl="0">
              <a:lnSpc>
                <a:spcPct val="1333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FFC000"/>
                </a:solidFill>
                <a:latin typeface="Lora"/>
                <a:ea typeface="Lora"/>
                <a:cs typeface="Lora"/>
                <a:sym typeface="Lora"/>
              </a:rPr>
              <a:t>✓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Garantiza la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integridad referencial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si un registro tiene</a:t>
            </a:r>
            <a:endParaRPr dirty="0"/>
          </a:p>
          <a:p>
            <a:pPr marL="313944" marR="0" lvl="0" indent="0" algn="l" rtl="0">
              <a:lnSpc>
                <a:spcPct val="126071"/>
              </a:lnSpc>
              <a:spcBef>
                <a:spcPts val="608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relación con otra tabla, no permite que el mismo sea</a:t>
            </a:r>
            <a:endParaRPr dirty="0"/>
          </a:p>
          <a:p>
            <a:pPr marL="313944" marR="0" lvl="0" indent="0" algn="l" rtl="0">
              <a:lnSpc>
                <a:spcPct val="126071"/>
              </a:lnSpc>
              <a:spcBef>
                <a:spcPts val="672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eliminado. </a:t>
            </a:r>
            <a:endParaRPr sz="1400" b="0" i="0" u="none" strike="noStrike" cap="none" dirty="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3" name="Google Shape;283;g2244b834a14_0_5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5544" y="1232922"/>
            <a:ext cx="966430" cy="142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244b834a14_0_5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4597" y="1963295"/>
            <a:ext cx="910548" cy="1510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g2244b834a14_0_505"/>
          <p:cNvCxnSpPr>
            <a:endCxn id="284" idx="1"/>
          </p:cNvCxnSpPr>
          <p:nvPr/>
        </p:nvCxnSpPr>
        <p:spPr>
          <a:xfrm>
            <a:off x="6271497" y="1692083"/>
            <a:ext cx="623100" cy="10263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6" name="Google Shape;286;g2244b834a14_0_5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44b834a14_0_517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244b834a14_0_517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Tipo de relaciones</a:t>
            </a:r>
            <a:endParaRPr sz="20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93" name="Google Shape;293;g2244b834a14_0_517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g2244b834a14_0_517"/>
          <p:cNvSpPr/>
          <p:nvPr/>
        </p:nvSpPr>
        <p:spPr>
          <a:xfrm>
            <a:off x="962975" y="1032447"/>
            <a:ext cx="71217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FFC000"/>
                </a:solidFill>
                <a:latin typeface="Lora"/>
                <a:ea typeface="Lora"/>
                <a:cs typeface="Lora"/>
                <a:sym typeface="Lora"/>
              </a:rPr>
              <a:t>✓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Uno a Uno: cada registro de la tabla sólo aparece una vez </a:t>
            </a:r>
            <a:endParaRPr dirty="0"/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96" name="Google Shape;296;g2244b834a14_0_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72" y="1493538"/>
            <a:ext cx="3004890" cy="30048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15" y="2638370"/>
            <a:ext cx="2656016" cy="2058218"/>
          </a:xfrm>
          <a:prstGeom prst="rect">
            <a:avLst/>
          </a:prstGeom>
        </p:spPr>
      </p:pic>
      <p:pic>
        <p:nvPicPr>
          <p:cNvPr id="10" name="Google Shape;263;g2244b834a14_0_4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0889" y="3667479"/>
            <a:ext cx="967764" cy="9677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4746014" y="1517890"/>
            <a:ext cx="3101009" cy="1054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3357"/>
              </a:lnSpc>
              <a:spcBef>
                <a:spcPts val="440"/>
              </a:spcBef>
            </a:pPr>
            <a:r>
              <a:rPr lang="es-ES" dirty="0">
                <a:latin typeface="Lora"/>
                <a:ea typeface="Lora"/>
                <a:cs typeface="Lora"/>
                <a:sym typeface="Lora"/>
              </a:rPr>
              <a:t>Ejemplos:</a:t>
            </a:r>
          </a:p>
          <a:p>
            <a:pPr marL="285750" lvl="0" indent="-285750">
              <a:lnSpc>
                <a:spcPct val="133357"/>
              </a:lnSpc>
              <a:spcBef>
                <a:spcPts val="44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Lora"/>
                <a:ea typeface="Lora"/>
                <a:cs typeface="Lora"/>
                <a:sym typeface="Lora"/>
              </a:rPr>
              <a:t>Persona – Cónyuge</a:t>
            </a:r>
          </a:p>
          <a:p>
            <a:pPr marL="285750" lvl="0" indent="-285750">
              <a:lnSpc>
                <a:spcPct val="133357"/>
              </a:lnSpc>
              <a:spcBef>
                <a:spcPts val="44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Lora"/>
                <a:ea typeface="Lora"/>
                <a:cs typeface="Lora"/>
                <a:sym typeface="Lora"/>
              </a:rPr>
              <a:t>Vehículos - Patente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44b834a14_0_526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244b834a14_0_526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Tipo de relaciones</a:t>
            </a:r>
            <a:endParaRPr sz="20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03" name="Google Shape;303;g2244b834a14_0_526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" name="Google Shape;304;g2244b834a14_0_526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FFC000"/>
                </a:solidFill>
                <a:latin typeface="Lora"/>
                <a:ea typeface="Lora"/>
                <a:cs typeface="Lora"/>
                <a:sym typeface="Lora"/>
              </a:rPr>
              <a:t>✓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Uno a Muchos: un registro de una tabla se relaciona con muchos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otra tabla</a:t>
            </a:r>
            <a:endParaRPr dirty="0"/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" name="Google Shape;305;g2244b834a14_0_5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953" y="1617909"/>
            <a:ext cx="4513208" cy="2617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244b834a14_0_5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186" y="2034209"/>
            <a:ext cx="3143736" cy="206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244b834a14_0_5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3;g2244b834a14_0_4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9433" y="3377311"/>
            <a:ext cx="967764" cy="96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44b834a14_0_526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244b834a14_0_526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Tipo de relaciones</a:t>
            </a:r>
            <a:endParaRPr sz="20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03" name="Google Shape;303;g2244b834a14_0_526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" name="Google Shape;304;g2244b834a14_0_526"/>
          <p:cNvSpPr/>
          <p:nvPr/>
        </p:nvSpPr>
        <p:spPr>
          <a:xfrm>
            <a:off x="732501" y="852230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 smtClean="0">
                <a:solidFill>
                  <a:srgbClr val="FFC000"/>
                </a:solidFill>
                <a:latin typeface="Lora"/>
                <a:ea typeface="Lora"/>
                <a:cs typeface="Lora"/>
                <a:sym typeface="Lora"/>
              </a:rPr>
              <a:t>✓ </a:t>
            </a:r>
            <a:r>
              <a:rPr lang="es-AR" alt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Muchos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a Muchos:</a:t>
            </a:r>
            <a:r>
              <a:rPr lang="es-AR" alt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cuando varios registros de una tabla se asocian con muchos registros de otra tabla </a:t>
            </a: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AR" sz="14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7" name="Google Shape;307;g2244b834a14_0_5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7" y="1790323"/>
            <a:ext cx="3938383" cy="23630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26" y="2512392"/>
            <a:ext cx="2981739" cy="2342795"/>
          </a:xfrm>
          <a:prstGeom prst="rect">
            <a:avLst/>
          </a:prstGeom>
        </p:spPr>
      </p:pic>
      <p:pic>
        <p:nvPicPr>
          <p:cNvPr id="9" name="Google Shape;263;g2244b834a14_0_4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5474" y="3610666"/>
            <a:ext cx="958086" cy="8939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ángulo 9"/>
          <p:cNvSpPr/>
          <p:nvPr/>
        </p:nvSpPr>
        <p:spPr>
          <a:xfrm>
            <a:off x="5111194" y="1208048"/>
            <a:ext cx="3101009" cy="139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3357"/>
              </a:lnSpc>
              <a:spcBef>
                <a:spcPts val="440"/>
              </a:spcBef>
            </a:pPr>
            <a:r>
              <a:rPr lang="es-ES" dirty="0">
                <a:latin typeface="Lora"/>
                <a:ea typeface="Lora"/>
                <a:cs typeface="Lora"/>
                <a:sym typeface="Lora"/>
              </a:rPr>
              <a:t>Ejemplos:</a:t>
            </a:r>
          </a:p>
          <a:p>
            <a:pPr marL="285750" lvl="0" indent="-285750">
              <a:lnSpc>
                <a:spcPct val="133357"/>
              </a:lnSpc>
              <a:spcBef>
                <a:spcPts val="440"/>
              </a:spcBef>
              <a:buFont typeface="Arial" panose="020B0604020202020204" pitchFamily="34" charset="0"/>
              <a:buChar char="•"/>
            </a:pPr>
            <a:r>
              <a:rPr lang="es-ES" dirty="0" smtClean="0">
                <a:latin typeface="Lora"/>
                <a:ea typeface="Lora"/>
                <a:cs typeface="Lora"/>
                <a:sym typeface="Lora"/>
              </a:rPr>
              <a:t>Estudiantes y Materias</a:t>
            </a:r>
          </a:p>
          <a:p>
            <a:pPr marL="285750" lvl="0" indent="-285750">
              <a:lnSpc>
                <a:spcPct val="133357"/>
              </a:lnSpc>
              <a:spcBef>
                <a:spcPts val="440"/>
              </a:spcBef>
              <a:buFont typeface="Arial" panose="020B0604020202020204" pitchFamily="34" charset="0"/>
              <a:buChar char="•"/>
            </a:pPr>
            <a:r>
              <a:rPr lang="es-ES" dirty="0" smtClean="0">
                <a:latin typeface="Lora"/>
                <a:ea typeface="Lora"/>
                <a:cs typeface="Lora"/>
                <a:sym typeface="Lora"/>
              </a:rPr>
              <a:t>Médicos y pacientes</a:t>
            </a:r>
            <a:endParaRPr lang="es-ES" dirty="0"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33357"/>
              </a:lnSpc>
              <a:spcBef>
                <a:spcPts val="440"/>
              </a:spcBef>
              <a:buFont typeface="Arial" panose="020B0604020202020204" pitchFamily="34" charset="0"/>
              <a:buChar char="•"/>
            </a:pPr>
            <a:r>
              <a:rPr lang="es-ES" dirty="0" smtClean="0">
                <a:latin typeface="Lora"/>
                <a:ea typeface="Lora"/>
                <a:cs typeface="Lora"/>
                <a:sym typeface="Lora"/>
              </a:rPr>
              <a:t>Recetas y medicamentos</a:t>
            </a:r>
            <a:endParaRPr lang="es-ES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06041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44b834a14_0_537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244b834a14_0_537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Constraints</a:t>
            </a:r>
            <a:endParaRPr sz="20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4" name="Google Shape;314;g2244b834a14_0_537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g2244b834a14_0_537"/>
          <p:cNvSpPr/>
          <p:nvPr/>
        </p:nvSpPr>
        <p:spPr>
          <a:xfrm>
            <a:off x="810300" y="1018425"/>
            <a:ext cx="75234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Son reglas de configuración de nuestros objetos en la BD. </a:t>
            </a:r>
            <a:endParaRPr lang="es-AR" altLang="ko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Las que abarca este curso son las siguientes: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Clave primaria (Primary Key):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permite que el registro de la tabla sea único y que siempre contenga un valor, es decir, que no sea NULO. </a:t>
            </a:r>
            <a:endParaRPr lang="es-AR" altLang="ko" sz="14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1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Clave 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foránea (Foreign Key):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se relaciona con otra tabla donde ahí es primary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Key</a:t>
            </a:r>
            <a:endParaRPr lang="es-AR" altLang="ko" sz="14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dirty="0"/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1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Identity</a:t>
            </a:r>
            <a:r>
              <a:rPr lang="es-AR" altLang="ko" sz="1400" b="1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AR" alt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</a:t>
            </a:r>
            <a:r>
              <a:rPr lang="es-AR" altLang="ko" sz="1400" b="1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Autoincrement</a:t>
            </a:r>
            <a:r>
              <a:rPr lang="es-AR" alt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un campo con este tipo de configuración permite que el campo se incremente automáticamente. En una tabla puede haber solo un campo de este tipo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6" name="Google Shape;316;g2244b834a14_0_5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244b834a14_0_1"/>
          <p:cNvSpPr/>
          <p:nvPr/>
        </p:nvSpPr>
        <p:spPr>
          <a:xfrm>
            <a:off x="895775" y="1386175"/>
            <a:ext cx="554100" cy="5541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2000" tIns="34275" rIns="162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49;g2244b834a14_0_1"/>
          <p:cNvSpPr/>
          <p:nvPr/>
        </p:nvSpPr>
        <p:spPr>
          <a:xfrm>
            <a:off x="4198927" y="1386176"/>
            <a:ext cx="554100" cy="5541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2000" tIns="34275" rIns="162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" name="Google Shape;50;g2244b834a14_0_1"/>
          <p:cNvGrpSpPr/>
          <p:nvPr/>
        </p:nvGrpSpPr>
        <p:grpSpPr>
          <a:xfrm>
            <a:off x="1092666" y="1547673"/>
            <a:ext cx="201782" cy="201535"/>
            <a:chOff x="2090919" y="902017"/>
            <a:chExt cx="388715" cy="388239"/>
          </a:xfrm>
        </p:grpSpPr>
        <p:sp>
          <p:nvSpPr>
            <p:cNvPr id="51" name="Google Shape;51;g2244b834a14_0_1"/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" name="Google Shape;52;g2244b834a14_0_1"/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 extrusionOk="0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3" name="Google Shape;53;g2244b834a14_0_1"/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 extrusionOk="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" name="Google Shape;54;g2244b834a14_0_1"/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" name="Google Shape;55;g2244b834a14_0_1"/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/>
              <a:ahLst/>
              <a:cxnLst/>
              <a:rect l="l" t="t" r="r" b="b"/>
              <a:pathLst>
                <a:path w="76200" h="57150" extrusionOk="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56;g2244b834a14_0_1"/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 extrusionOk="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" name="Google Shape;57;g2244b834a14_0_1"/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" name="Google Shape;58;g2244b834a14_0_1"/>
          <p:cNvSpPr/>
          <p:nvPr/>
        </p:nvSpPr>
        <p:spPr>
          <a:xfrm>
            <a:off x="1530300" y="1427027"/>
            <a:ext cx="22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Encuentros grupales</a:t>
            </a:r>
            <a:endParaRPr b="1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presencial/virtual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g2244b834a14_0_1"/>
          <p:cNvSpPr/>
          <p:nvPr/>
        </p:nvSpPr>
        <p:spPr>
          <a:xfrm>
            <a:off x="4853075" y="1414657"/>
            <a:ext cx="22710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4 encuentros</a:t>
            </a:r>
            <a:endParaRPr b="1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+1 de repaso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g2244b834a14_0_1"/>
          <p:cNvGrpSpPr/>
          <p:nvPr/>
        </p:nvGrpSpPr>
        <p:grpSpPr>
          <a:xfrm>
            <a:off x="4374672" y="1543191"/>
            <a:ext cx="202722" cy="202722"/>
            <a:chOff x="752656" y="1562597"/>
            <a:chExt cx="390525" cy="390525"/>
          </a:xfrm>
        </p:grpSpPr>
        <p:sp>
          <p:nvSpPr>
            <p:cNvPr id="61" name="Google Shape;61;g2244b834a14_0_1"/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62;g2244b834a14_0_1"/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" name="Google Shape;63;g2244b834a14_0_1"/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" name="Google Shape;64;g2244b834a14_0_1"/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65;g2244b834a14_0_1"/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6" name="Google Shape;66;g2244b834a14_0_1"/>
          <p:cNvSpPr/>
          <p:nvPr/>
        </p:nvSpPr>
        <p:spPr>
          <a:xfrm>
            <a:off x="895776" y="2566424"/>
            <a:ext cx="554100" cy="5541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2000" tIns="34275" rIns="162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g2244b834a14_0_1"/>
          <p:cNvSpPr/>
          <p:nvPr/>
        </p:nvSpPr>
        <p:spPr>
          <a:xfrm>
            <a:off x="4198928" y="2566424"/>
            <a:ext cx="554100" cy="5541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2000" tIns="34275" rIns="162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g2244b834a14_0_1"/>
          <p:cNvSpPr/>
          <p:nvPr/>
        </p:nvSpPr>
        <p:spPr>
          <a:xfrm>
            <a:off x="4387036" y="2762617"/>
            <a:ext cx="177451" cy="202097"/>
          </a:xfrm>
          <a:custGeom>
            <a:avLst/>
            <a:gdLst/>
            <a:ahLst/>
            <a:cxnLst/>
            <a:rect l="l" t="t" r="r" b="b"/>
            <a:pathLst>
              <a:path w="342900" h="390525" extrusionOk="0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" name="Google Shape;69;g2244b834a14_0_1"/>
          <p:cNvGrpSpPr/>
          <p:nvPr/>
        </p:nvGrpSpPr>
        <p:grpSpPr>
          <a:xfrm>
            <a:off x="1082946" y="2746442"/>
            <a:ext cx="202574" cy="194168"/>
            <a:chOff x="6793030" y="2235612"/>
            <a:chExt cx="390240" cy="374047"/>
          </a:xfrm>
        </p:grpSpPr>
        <p:sp>
          <p:nvSpPr>
            <p:cNvPr id="70" name="Google Shape;70;g2244b834a14_0_1"/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/>
              <a:ahLst/>
              <a:cxnLst/>
              <a:rect l="l" t="t" r="r" b="b"/>
              <a:pathLst>
                <a:path w="285750" h="295275" extrusionOk="0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1" name="Google Shape;71;g2244b834a14_0_1"/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/>
              <a:ahLst/>
              <a:cxnLst/>
              <a:rect l="l" t="t" r="r" b="b"/>
              <a:pathLst>
                <a:path w="285750" h="304800" extrusionOk="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2" name="Google Shape;72;g2244b834a14_0_1"/>
          <p:cNvSpPr/>
          <p:nvPr/>
        </p:nvSpPr>
        <p:spPr>
          <a:xfrm>
            <a:off x="1530300" y="2598320"/>
            <a:ext cx="22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2hs cada encuentro</a:t>
            </a:r>
            <a:endParaRPr b="1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2 veces por semana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g2244b834a14_0_1"/>
          <p:cNvSpPr/>
          <p:nvPr/>
        </p:nvSpPr>
        <p:spPr>
          <a:xfrm>
            <a:off x="4853075" y="2585950"/>
            <a:ext cx="256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Teórico/práctico</a:t>
            </a:r>
            <a:endParaRPr b="1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 necesita computadora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" name="Google Shape;74;g2244b834a14_0_1"/>
          <p:cNvCxnSpPr/>
          <p:nvPr/>
        </p:nvCxnSpPr>
        <p:spPr>
          <a:xfrm>
            <a:off x="892850" y="760950"/>
            <a:ext cx="5372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g2244b834a14_0_1"/>
          <p:cNvSpPr txBox="1"/>
          <p:nvPr/>
        </p:nvSpPr>
        <p:spPr>
          <a:xfrm>
            <a:off x="823130" y="404525"/>
            <a:ext cx="1745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2000" b="1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Modalidad</a:t>
            </a:r>
            <a:endParaRPr sz="20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6" name="Google Shape;76;g2244b834a14_0_1"/>
          <p:cNvPicPr preferRelativeResize="0"/>
          <p:nvPr/>
        </p:nvPicPr>
        <p:blipFill rotWithShape="1">
          <a:blip r:embed="rId3">
            <a:alphaModFix/>
          </a:blip>
          <a:srcRect t="4077" b="4086"/>
          <a:stretch/>
        </p:blipFill>
        <p:spPr>
          <a:xfrm>
            <a:off x="892850" y="4305500"/>
            <a:ext cx="1698099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244b834a14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7156" y="3916030"/>
            <a:ext cx="3636844" cy="1227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44b834a14_0_537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244b834a14_0_537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Ejemplo de </a:t>
            </a:r>
            <a:r>
              <a:rPr lang="ko" sz="2000" b="1" i="0" u="none" strike="noStrike" cap="none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Constraints</a:t>
            </a:r>
            <a:endParaRPr sz="2000" b="1" i="0" u="none" strike="noStrike" cap="none" dirty="0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4" name="Google Shape;314;g2244b834a14_0_537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g2244b834a14_0_537"/>
          <p:cNvSpPr/>
          <p:nvPr/>
        </p:nvSpPr>
        <p:spPr>
          <a:xfrm>
            <a:off x="810300" y="1018425"/>
            <a:ext cx="75234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6" name="Google Shape;316;g2244b834a14_0_5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53" y="815653"/>
            <a:ext cx="4500182" cy="17437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1" y="1344866"/>
            <a:ext cx="5994429" cy="1936975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598003" y="1656616"/>
            <a:ext cx="418243" cy="275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Flecha derecha 10"/>
          <p:cNvSpPr/>
          <p:nvPr/>
        </p:nvSpPr>
        <p:spPr>
          <a:xfrm rot="5400000">
            <a:off x="6271042" y="1297828"/>
            <a:ext cx="418243" cy="275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70" y="2649662"/>
            <a:ext cx="1309955" cy="13099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121" y="3304639"/>
            <a:ext cx="3390377" cy="122297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17557" y="3496489"/>
            <a:ext cx="934391" cy="30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latin typeface="Lora" pitchFamily="2" charset="0"/>
              </a:rPr>
              <a:t>PK, FK</a:t>
            </a:r>
            <a:endParaRPr lang="es-AR" dirty="0">
              <a:latin typeface="Lora" pitchFamily="2" charset="0"/>
            </a:endParaRPr>
          </a:p>
        </p:txBody>
      </p:sp>
      <p:sp>
        <p:nvSpPr>
          <p:cNvPr id="14" name="Flecha derecha 13"/>
          <p:cNvSpPr/>
          <p:nvPr/>
        </p:nvSpPr>
        <p:spPr>
          <a:xfrm>
            <a:off x="1725729" y="3766166"/>
            <a:ext cx="418243" cy="275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363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44b834a14_0_580"/>
          <p:cNvSpPr/>
          <p:nvPr/>
        </p:nvSpPr>
        <p:spPr>
          <a:xfrm>
            <a:off x="807050" y="2669852"/>
            <a:ext cx="7048200" cy="196794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244b834a14_0_580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244b834a14_0_580"/>
          <p:cNvSpPr txBox="1"/>
          <p:nvPr/>
        </p:nvSpPr>
        <p:spPr>
          <a:xfrm>
            <a:off x="733550" y="392442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Tipos de datos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53" name="Google Shape;353;g2244b834a14_0_580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4" name="Google Shape;354;g2244b834a14_0_580"/>
          <p:cNvSpPr/>
          <p:nvPr/>
        </p:nvSpPr>
        <p:spPr>
          <a:xfrm>
            <a:off x="733550" y="1009001"/>
            <a:ext cx="7121700" cy="3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33357"/>
              </a:lnSpc>
              <a:spcBef>
                <a:spcPts val="440"/>
              </a:spcBef>
              <a:buFont typeface="Arial" panose="020B0604020202020204" pitchFamily="34" charset="0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Se usan para definir cómo serán almacenados nuestros datos en la Base de Datos. </a:t>
            </a:r>
            <a:endParaRPr lang="es-AR" altLang="ko" sz="14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33357"/>
              </a:lnSpc>
              <a:spcBef>
                <a:spcPts val="440"/>
              </a:spcBef>
              <a:buFont typeface="Arial" panose="020B0604020202020204" pitchFamily="34" charset="0"/>
              <a:buChar char="•"/>
            </a:pPr>
            <a:r>
              <a:rPr lang="es-ES" dirty="0">
                <a:latin typeface="Lora" pitchFamily="2" charset="0"/>
              </a:rPr>
              <a:t>Los tipos de datos soportados dependen mucho del motor de base de datos que se esté utilizando, no todos los motores soportan los mismos tipos de datos. Los principales son:</a:t>
            </a:r>
          </a:p>
          <a:p>
            <a:pPr marL="360000" indent="-166201">
              <a:lnSpc>
                <a:spcPct val="133357"/>
              </a:lnSpc>
              <a:spcBef>
                <a:spcPts val="440"/>
              </a:spcBef>
              <a:buSzPts val="1200"/>
              <a:buFont typeface="Arial"/>
              <a:buChar char="•"/>
            </a:pPr>
            <a:endParaRPr lang="es-AR" altLang="ko" sz="1200" b="1" dirty="0">
              <a:latin typeface="Lora"/>
              <a:ea typeface="Lora"/>
              <a:cs typeface="Lora"/>
              <a:sym typeface="Lora"/>
            </a:endParaRPr>
          </a:p>
          <a:p>
            <a:pPr marL="360000" indent="-166201">
              <a:lnSpc>
                <a:spcPct val="133357"/>
              </a:lnSpc>
              <a:spcBef>
                <a:spcPts val="440"/>
              </a:spcBef>
              <a:buSzPts val="1200"/>
              <a:buFont typeface="Arial"/>
              <a:buChar char="•"/>
            </a:pPr>
            <a:r>
              <a:rPr lang="es-AR" altLang="ko" sz="1200" b="1" dirty="0">
                <a:latin typeface="Lora"/>
                <a:ea typeface="Lora"/>
                <a:cs typeface="Lora"/>
                <a:sym typeface="Lora"/>
              </a:rPr>
              <a:t>Lógico: BOOLEAN (BOOL), </a:t>
            </a:r>
            <a:r>
              <a:rPr lang="es-AR" altLang="ko" sz="1200" dirty="0">
                <a:latin typeface="Lora"/>
                <a:ea typeface="Lora"/>
                <a:cs typeface="Lora"/>
                <a:sym typeface="Lora"/>
              </a:rPr>
              <a:t>almacena 1 (True), 0 (False)</a:t>
            </a:r>
          </a:p>
          <a:p>
            <a:pPr marL="360000" indent="-166201">
              <a:lnSpc>
                <a:spcPct val="133357"/>
              </a:lnSpc>
              <a:spcBef>
                <a:spcPts val="440"/>
              </a:spcBef>
              <a:buSzPts val="1200"/>
              <a:buFont typeface="Arial"/>
              <a:buChar char="•"/>
            </a:pPr>
            <a:r>
              <a:rPr lang="es-AR" altLang="ko" sz="1200" b="1" dirty="0">
                <a:latin typeface="Lora"/>
                <a:ea typeface="Lora"/>
                <a:cs typeface="Lora"/>
                <a:sym typeface="Lora"/>
              </a:rPr>
              <a:t>Carácter: </a:t>
            </a:r>
            <a:r>
              <a:rPr lang="ko" sz="1200" b="1" dirty="0">
                <a:latin typeface="Lora"/>
                <a:ea typeface="Lora"/>
                <a:cs typeface="Lora"/>
                <a:sym typeface="Lora"/>
              </a:rPr>
              <a:t>Char</a:t>
            </a:r>
            <a:r>
              <a:rPr lang="es-AR" altLang="ko" sz="1200" b="1" dirty="0">
                <a:latin typeface="Lora"/>
                <a:ea typeface="Lora"/>
                <a:cs typeface="Lora"/>
                <a:sym typeface="Lora"/>
              </a:rPr>
              <a:t> / </a:t>
            </a:r>
            <a:r>
              <a:rPr lang="es-AR" altLang="ko" sz="1200" b="1" dirty="0" err="1">
                <a:latin typeface="Lora"/>
                <a:ea typeface="Lora"/>
                <a:cs typeface="Lora"/>
                <a:sym typeface="Lora"/>
              </a:rPr>
              <a:t>Varchar</a:t>
            </a:r>
            <a:r>
              <a:rPr lang="ko" sz="1200" b="1" dirty="0"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ko" sz="1200" dirty="0">
                <a:latin typeface="Lora"/>
                <a:ea typeface="Lora"/>
                <a:cs typeface="Lora"/>
                <a:sym typeface="Lora"/>
              </a:rPr>
              <a:t>alfanumérico, es decir que me permite almacenar caracteres como números.</a:t>
            </a:r>
            <a:r>
              <a:rPr lang="es-AR" altLang="ko" sz="1200" dirty="0">
                <a:latin typeface="Lora"/>
                <a:ea typeface="Lora"/>
                <a:cs typeface="Lora"/>
                <a:sym typeface="Lora"/>
              </a:rPr>
              <a:t> En el primer caso es de ancho fijo y el segundo de</a:t>
            </a:r>
            <a:r>
              <a:rPr lang="ko" sz="1200" dirty="0">
                <a:latin typeface="Lora"/>
                <a:ea typeface="Lora"/>
                <a:cs typeface="Lora"/>
                <a:sym typeface="Lora"/>
              </a:rPr>
              <a:t> ancho variable</a:t>
            </a:r>
            <a:endParaRPr sz="1200" dirty="0">
              <a:latin typeface="Lora"/>
              <a:ea typeface="Lora"/>
              <a:cs typeface="Lora"/>
            </a:endParaRPr>
          </a:p>
          <a:p>
            <a:pPr marL="360000" indent="-166201">
              <a:lnSpc>
                <a:spcPct val="133357"/>
              </a:lnSpc>
              <a:spcBef>
                <a:spcPts val="440"/>
              </a:spcBef>
              <a:buSzPts val="1200"/>
              <a:buFont typeface="Arial"/>
              <a:buChar char="•"/>
            </a:pPr>
            <a:r>
              <a:rPr lang="es-AR" altLang="ko" sz="12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Numéricos: </a:t>
            </a:r>
            <a:r>
              <a:rPr lang="es-AR" altLang="ko" sz="1200" b="1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int</a:t>
            </a:r>
            <a:r>
              <a:rPr lang="es-AR" altLang="ko" sz="12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/ </a:t>
            </a:r>
            <a:r>
              <a:rPr lang="es-AR" altLang="ko" sz="1200" b="1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bigint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almacena valores enteros (positivos o negativos)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r>
              <a:rPr lang="es-ES" altLang="ko" sz="1200" b="1" dirty="0" err="1">
                <a:latin typeface="Lora"/>
                <a:ea typeface="Lora"/>
                <a:cs typeface="Lora"/>
                <a:sym typeface="Lora"/>
              </a:rPr>
              <a:t>Float</a:t>
            </a:r>
            <a:r>
              <a:rPr lang="es-ES" altLang="ko" sz="1200" dirty="0">
                <a:latin typeface="Lora"/>
                <a:ea typeface="Lora"/>
                <a:cs typeface="Lora"/>
                <a:sym typeface="Lora"/>
              </a:rPr>
              <a:t>: permite almacenar valores </a:t>
            </a:r>
            <a:r>
              <a:rPr lang="es-AR" altLang="ko" sz="1200" dirty="0">
                <a:latin typeface="Lora"/>
                <a:ea typeface="Lora"/>
                <a:cs typeface="Lora"/>
                <a:sym typeface="Lora"/>
              </a:rPr>
              <a:t>(positivos o negativos) con decimales</a:t>
            </a:r>
          </a:p>
          <a:p>
            <a:pPr marL="360000" indent="-166201">
              <a:lnSpc>
                <a:spcPct val="133357"/>
              </a:lnSpc>
              <a:spcBef>
                <a:spcPts val="440"/>
              </a:spcBef>
              <a:buSzPts val="1200"/>
              <a:buFont typeface="Arial"/>
              <a:buChar char="•"/>
            </a:pP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Fecha y tiempo: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date / </a:t>
            </a:r>
            <a:r>
              <a:rPr lang="es-AR" sz="1200" b="1" dirty="0" err="1">
                <a:latin typeface="Lora"/>
                <a:ea typeface="Lora"/>
                <a:cs typeface="Lora"/>
                <a:sym typeface="Lora"/>
              </a:rPr>
              <a:t>datetime</a:t>
            </a:r>
            <a:endParaRPr lang="es-ES" sz="1200" b="1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5" name="Google Shape;355;g2244b834a14_0_5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g2244b834a14_0_546"/>
          <p:cNvCxnSpPr/>
          <p:nvPr/>
        </p:nvCxnSpPr>
        <p:spPr>
          <a:xfrm>
            <a:off x="892850" y="760950"/>
            <a:ext cx="537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2750"/>
              </a:srgbClr>
            </a:outerShdw>
          </a:effectLst>
        </p:spPr>
      </p:cxnSp>
      <p:sp>
        <p:nvSpPr>
          <p:cNvPr id="322" name="Google Shape;322;g2244b834a14_0_546"/>
          <p:cNvSpPr txBox="1"/>
          <p:nvPr/>
        </p:nvSpPr>
        <p:spPr>
          <a:xfrm>
            <a:off x="812888" y="404525"/>
            <a:ext cx="4557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Ejemplo del Modelo Relacional del SIM </a:t>
            </a:r>
            <a:endParaRPr/>
          </a:p>
        </p:txBody>
      </p:sp>
      <p:pic>
        <p:nvPicPr>
          <p:cNvPr id="323" name="Google Shape;323;g2244b834a14_0_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50" y="4119297"/>
            <a:ext cx="2506750" cy="8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244b834a14_0_546"/>
          <p:cNvPicPr preferRelativeResize="0"/>
          <p:nvPr/>
        </p:nvPicPr>
        <p:blipFill rotWithShape="1">
          <a:blip r:embed="rId4">
            <a:alphaModFix/>
          </a:blip>
          <a:srcRect t="8636" b="8636"/>
          <a:stretch/>
        </p:blipFill>
        <p:spPr>
          <a:xfrm>
            <a:off x="5946325" y="4150475"/>
            <a:ext cx="2740900" cy="8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244b834a14_0_5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5022" y="928053"/>
            <a:ext cx="5573100" cy="3222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pic>
        <p:nvPicPr>
          <p:cNvPr id="326" name="Google Shape;326;g2244b834a14_0_5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44b834a14_0_554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244b834a14_0_554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Modelo Entidad Relación </a:t>
            </a:r>
            <a:r>
              <a:rPr lang="es-AR" altLang="ko" sz="2000" b="1" dirty="0" smtClean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de la base del curso</a:t>
            </a:r>
            <a:endParaRPr sz="2000" b="1" i="0" u="none" strike="noStrike" cap="none" dirty="0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33" name="Google Shape;333;g2244b834a14_0_554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" name="Google Shape;334;g2244b834a14_0_554"/>
          <p:cNvSpPr/>
          <p:nvPr/>
        </p:nvSpPr>
        <p:spPr>
          <a:xfrm>
            <a:off x="1076225" y="1008996"/>
            <a:ext cx="71217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5" name="Google Shape;335;g2244b834a14_0_5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16" y="1008996"/>
            <a:ext cx="7054917" cy="3456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44b834a14_0_589"/>
          <p:cNvSpPr txBox="1"/>
          <p:nvPr/>
        </p:nvSpPr>
        <p:spPr>
          <a:xfrm>
            <a:off x="875875" y="2063950"/>
            <a:ext cx="3590100" cy="1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ko" b="0" i="0" u="none" strike="noStrike" cap="none" dirty="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enguaje de programación usado por casi todas las bases de datos relacionales para consultar, manipular y definir datos, y para proporcionar control de acceso.</a:t>
            </a:r>
            <a:endParaRPr b="0" i="0" u="none" strike="noStrike" cap="none" dirty="0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2244b834a14_0_589"/>
          <p:cNvSpPr/>
          <p:nvPr/>
        </p:nvSpPr>
        <p:spPr>
          <a:xfrm>
            <a:off x="816638" y="1489436"/>
            <a:ext cx="519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 dirty="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Lenguaje de consultas estructurado</a:t>
            </a:r>
            <a:endParaRPr sz="1400" b="0" i="0" u="none" strike="noStrike" cap="none" dirty="0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g2244b834a14_0_589"/>
          <p:cNvPicPr preferRelativeResize="0"/>
          <p:nvPr/>
        </p:nvPicPr>
        <p:blipFill rotWithShape="1">
          <a:blip r:embed="rId3">
            <a:alphaModFix/>
          </a:blip>
          <a:srcRect t="8636" b="8636"/>
          <a:stretch/>
        </p:blipFill>
        <p:spPr>
          <a:xfrm>
            <a:off x="5977265" y="4134012"/>
            <a:ext cx="2740900" cy="8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244b834a14_0_5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6546" y="1834573"/>
            <a:ext cx="1357934" cy="135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244b834a14_0_5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0302" y="1802260"/>
            <a:ext cx="1159557" cy="94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244b834a14_0_5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79609" y="3055187"/>
            <a:ext cx="1131531" cy="83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244b834a14_0_58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8047" y="910944"/>
            <a:ext cx="1628268" cy="91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244b834a14_0_58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27859" y="1152260"/>
            <a:ext cx="971430" cy="9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244b834a14_0_589"/>
          <p:cNvSpPr/>
          <p:nvPr/>
        </p:nvSpPr>
        <p:spPr>
          <a:xfrm rot="2711371">
            <a:off x="7729126" y="2038246"/>
            <a:ext cx="384810" cy="995754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D966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244b834a14_0_589"/>
          <p:cNvSpPr/>
          <p:nvPr/>
        </p:nvSpPr>
        <p:spPr>
          <a:xfrm>
            <a:off x="7223327" y="1152261"/>
            <a:ext cx="384600" cy="712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D966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244b834a14_0_589"/>
          <p:cNvSpPr/>
          <p:nvPr/>
        </p:nvSpPr>
        <p:spPr>
          <a:xfrm rot="-4298142">
            <a:off x="6126984" y="1405972"/>
            <a:ext cx="384691" cy="986157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D966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244b834a14_0_589"/>
          <p:cNvSpPr/>
          <p:nvPr/>
        </p:nvSpPr>
        <p:spPr>
          <a:xfrm rot="8304882">
            <a:off x="6517970" y="2971848"/>
            <a:ext cx="384642" cy="844722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D966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244b834a14_0_589"/>
          <p:cNvSpPr txBox="1"/>
          <p:nvPr/>
        </p:nvSpPr>
        <p:spPr>
          <a:xfrm>
            <a:off x="733553" y="392438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SQL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3" name="Google Shape;373;g2244b834a14_0_589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4" name="Google Shape;374;g2244b834a14_0_58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2244b834a14_0_563"/>
          <p:cNvPicPr preferRelativeResize="0"/>
          <p:nvPr/>
        </p:nvPicPr>
        <p:blipFill rotWithShape="1">
          <a:blip r:embed="rId3">
            <a:alphaModFix/>
          </a:blip>
          <a:srcRect t="8636" b="8636"/>
          <a:stretch/>
        </p:blipFill>
        <p:spPr>
          <a:xfrm>
            <a:off x="5946325" y="4150475"/>
            <a:ext cx="2740900" cy="8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244b834a14_0_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244b834a14_0_563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Entorno de trabajo del curso</a:t>
            </a:r>
            <a:endParaRPr sz="16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43" name="Google Shape;343;g2244b834a14_0_563"/>
          <p:cNvCxnSpPr/>
          <p:nvPr/>
        </p:nvCxnSpPr>
        <p:spPr>
          <a:xfrm>
            <a:off x="807125" y="10493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4" name="Google Shape;344;g2244b834a14_0_5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123" y="1406975"/>
            <a:ext cx="3264926" cy="23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244b834a14_0_5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1177" y="1049321"/>
            <a:ext cx="44577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72;g2244b834a14_0_589"/>
          <p:cNvSpPr txBox="1"/>
          <p:nvPr/>
        </p:nvSpPr>
        <p:spPr>
          <a:xfrm>
            <a:off x="733553" y="392438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El Programa: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" name="Google Shape;373;g2244b834a14_0_589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3" y="1664177"/>
            <a:ext cx="7562256" cy="5143500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1944414" y="1594935"/>
            <a:ext cx="273269" cy="515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Flecha abajo 6"/>
          <p:cNvSpPr/>
          <p:nvPr/>
        </p:nvSpPr>
        <p:spPr>
          <a:xfrm>
            <a:off x="3079531" y="1664177"/>
            <a:ext cx="349013" cy="59903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izquierda 7"/>
          <p:cNvSpPr/>
          <p:nvPr/>
        </p:nvSpPr>
        <p:spPr>
          <a:xfrm>
            <a:off x="7672552" y="4445876"/>
            <a:ext cx="704193" cy="336331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733553" y="1067306"/>
            <a:ext cx="2133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/>
              <a:t>https://sqlitebrowser.org/</a:t>
            </a:r>
          </a:p>
        </p:txBody>
      </p:sp>
    </p:spTree>
    <p:extLst>
      <p:ext uri="{BB962C8B-B14F-4D97-AF65-F5344CB8AC3E}">
        <p14:creationId xmlns:p14="http://schemas.microsoft.com/office/powerpoint/2010/main" val="30163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83" y="304801"/>
            <a:ext cx="6755462" cy="4607472"/>
          </a:xfrm>
          <a:prstGeom prst="rect">
            <a:avLst/>
          </a:prstGeom>
        </p:spPr>
      </p:pic>
      <p:sp>
        <p:nvSpPr>
          <p:cNvPr id="3" name="Google Shape;372;g2244b834a14_0_589"/>
          <p:cNvSpPr txBox="1"/>
          <p:nvPr/>
        </p:nvSpPr>
        <p:spPr>
          <a:xfrm rot="16200000">
            <a:off x="-1692051" y="1656238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El Programa: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Flecha abajo 5"/>
          <p:cNvSpPr/>
          <p:nvPr/>
        </p:nvSpPr>
        <p:spPr>
          <a:xfrm rot="5400000">
            <a:off x="3587170" y="4138438"/>
            <a:ext cx="273269" cy="515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Flecha abajo 6"/>
          <p:cNvSpPr/>
          <p:nvPr/>
        </p:nvSpPr>
        <p:spPr>
          <a:xfrm rot="5400000">
            <a:off x="4106317" y="1295419"/>
            <a:ext cx="349013" cy="59903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izquierda 7"/>
          <p:cNvSpPr/>
          <p:nvPr/>
        </p:nvSpPr>
        <p:spPr>
          <a:xfrm>
            <a:off x="7935311" y="2858814"/>
            <a:ext cx="704193" cy="336331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 rot="16200000">
            <a:off x="279961" y="1042360"/>
            <a:ext cx="2133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/>
              <a:t>https://sqlitebrowser.org/</a:t>
            </a:r>
          </a:p>
        </p:txBody>
      </p:sp>
    </p:spTree>
    <p:extLst>
      <p:ext uri="{BB962C8B-B14F-4D97-AF65-F5344CB8AC3E}">
        <p14:creationId xmlns:p14="http://schemas.microsoft.com/office/powerpoint/2010/main" val="38750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44b834a14_0_589"/>
          <p:cNvSpPr/>
          <p:nvPr/>
        </p:nvSpPr>
        <p:spPr>
          <a:xfrm>
            <a:off x="733553" y="1489436"/>
            <a:ext cx="519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 dirty="0" smtClean="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Ficha Persona</a:t>
            </a:r>
            <a:endParaRPr sz="1400" b="0" i="0" u="none" strike="noStrike" cap="none" dirty="0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g2244b834a14_0_589"/>
          <p:cNvPicPr preferRelativeResize="0"/>
          <p:nvPr/>
        </p:nvPicPr>
        <p:blipFill rotWithShape="1">
          <a:blip r:embed="rId3">
            <a:alphaModFix/>
          </a:blip>
          <a:srcRect t="8636" b="8636"/>
          <a:stretch/>
        </p:blipFill>
        <p:spPr>
          <a:xfrm>
            <a:off x="5977265" y="4134012"/>
            <a:ext cx="2740900" cy="8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244b834a14_0_589"/>
          <p:cNvSpPr txBox="1"/>
          <p:nvPr/>
        </p:nvSpPr>
        <p:spPr>
          <a:xfrm>
            <a:off x="733553" y="392438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s-AR" altLang="ko" sz="2000" b="1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a base: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3" name="Google Shape;373;g2244b834a14_0_589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4" name="Google Shape;374;g2244b834a14_0_5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3" y="1928610"/>
            <a:ext cx="8228916" cy="22745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65" y="458819"/>
            <a:ext cx="7569946" cy="3883562"/>
          </a:xfrm>
          <a:prstGeom prst="rect">
            <a:avLst/>
          </a:prstGeom>
        </p:spPr>
      </p:pic>
      <p:sp>
        <p:nvSpPr>
          <p:cNvPr id="10" name="Flecha izquierda 9"/>
          <p:cNvSpPr/>
          <p:nvPr/>
        </p:nvSpPr>
        <p:spPr>
          <a:xfrm>
            <a:off x="7874793" y="3923346"/>
            <a:ext cx="704193" cy="336331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801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44b834a14_0_607"/>
          <p:cNvSpPr/>
          <p:nvPr/>
        </p:nvSpPr>
        <p:spPr>
          <a:xfrm>
            <a:off x="700275" y="1617600"/>
            <a:ext cx="7738800" cy="72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244b834a14_0_607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244b834a14_0_607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SELECT</a:t>
            </a:r>
            <a:endParaRPr/>
          </a:p>
        </p:txBody>
      </p:sp>
      <p:cxnSp>
        <p:nvCxnSpPr>
          <p:cNvPr id="382" name="Google Shape;382;g2244b834a14_0_607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g2244b834a14_0_607"/>
          <p:cNvSpPr/>
          <p:nvPr/>
        </p:nvSpPr>
        <p:spPr>
          <a:xfrm>
            <a:off x="733550" y="942150"/>
            <a:ext cx="75168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Muestra los datos almacenados en una o varias tablas.</a:t>
            </a:r>
            <a:endParaRPr/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ko" b="1">
                <a:latin typeface="Lora"/>
                <a:ea typeface="Lora"/>
                <a:cs typeface="Lora"/>
                <a:sym typeface="Lora"/>
              </a:rPr>
              <a:t>SELECT</a:t>
            </a: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&lt;lista de campos&gt; </a:t>
            </a:r>
            <a:r>
              <a:rPr lang="ko" b="1">
                <a:latin typeface="Lora"/>
                <a:ea typeface="Lora"/>
                <a:cs typeface="Lora"/>
                <a:sym typeface="Lora"/>
              </a:rPr>
              <a:t>FROM </a:t>
            </a: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&lt;tabla/s&gt;</a:t>
            </a:r>
            <a:endParaRPr/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ko" b="1">
                <a:latin typeface="Lora"/>
                <a:ea typeface="Lora"/>
                <a:cs typeface="Lora"/>
                <a:sym typeface="Lora"/>
              </a:rPr>
              <a:t>SELECT </a:t>
            </a: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&lt;lista de campos&gt; </a:t>
            </a:r>
            <a:r>
              <a:rPr lang="ko" b="1">
                <a:latin typeface="Lora"/>
                <a:ea typeface="Lora"/>
                <a:cs typeface="Lora"/>
                <a:sym typeface="Lora"/>
              </a:rPr>
              <a:t>FROM </a:t>
            </a: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&lt;tabla/s&gt; </a:t>
            </a:r>
            <a:r>
              <a:rPr lang="ko" b="1">
                <a:latin typeface="Lora"/>
                <a:ea typeface="Lora"/>
                <a:cs typeface="Lora"/>
                <a:sym typeface="Lora"/>
              </a:rPr>
              <a:t>WHERE </a:t>
            </a: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&lt;condición&gt; </a:t>
            </a:r>
            <a:r>
              <a:rPr lang="ko" b="1">
                <a:latin typeface="Lora"/>
                <a:ea typeface="Lora"/>
                <a:cs typeface="Lora"/>
                <a:sym typeface="Lora"/>
              </a:rPr>
              <a:t>ORDER BY</a:t>
            </a:r>
            <a:r>
              <a:rPr lang="ko" sz="14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&lt;campos&gt;</a:t>
            </a: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&lt;lista de campos&gt;  es obligatorio, puede ser el nombre de los campos separados por ‘,’ o ‘*’ para indicar todos los campos</a:t>
            </a:r>
            <a:endParaRPr/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b="1">
                <a:latin typeface="Lora"/>
                <a:ea typeface="Lora"/>
                <a:cs typeface="Lora"/>
                <a:sym typeface="Lora"/>
              </a:rPr>
              <a:t>FROM</a:t>
            </a: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de qué tablas voy a obtener la información. También es obligatorio</a:t>
            </a:r>
            <a:endParaRPr/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b="1">
                <a:latin typeface="Lora"/>
                <a:ea typeface="Lora"/>
                <a:cs typeface="Lora"/>
                <a:sym typeface="Lora"/>
              </a:rPr>
              <a:t>WHERE</a:t>
            </a: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es optativo y se utiliza cuando queremos especificar una condición</a:t>
            </a:r>
            <a:endParaRPr/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b="1">
                <a:latin typeface="Lora"/>
                <a:ea typeface="Lora"/>
                <a:cs typeface="Lora"/>
                <a:sym typeface="Lora"/>
              </a:rPr>
              <a:t>ORDER BY</a:t>
            </a:r>
            <a:r>
              <a:rPr lang="ko"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es optativo, sirve para ordenar el conjunto de resultados de forma ascendente o descendente</a:t>
            </a: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84" name="Google Shape;384;g2244b834a14_0_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44b834a14_0_39"/>
          <p:cNvSpPr txBox="1"/>
          <p:nvPr/>
        </p:nvSpPr>
        <p:spPr>
          <a:xfrm>
            <a:off x="1335088" y="1794772"/>
            <a:ext cx="30939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¿Qué es una base de datos?</a:t>
            </a:r>
            <a:endParaRPr sz="900" b="0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g2244b834a14_0_39"/>
          <p:cNvSpPr/>
          <p:nvPr/>
        </p:nvSpPr>
        <p:spPr>
          <a:xfrm>
            <a:off x="812890" y="1540862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sz="1500" b="0" i="0" u="none" strike="noStrike" cap="non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g2244b834a14_0_39"/>
          <p:cNvSpPr/>
          <p:nvPr/>
        </p:nvSpPr>
        <p:spPr>
          <a:xfrm>
            <a:off x="1320097" y="1540862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sz="1400" b="0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g2244b834a14_0_39"/>
          <p:cNvSpPr txBox="1"/>
          <p:nvPr/>
        </p:nvSpPr>
        <p:spPr>
          <a:xfrm>
            <a:off x="5252659" y="1794782"/>
            <a:ext cx="3093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Por qué y para qué adoptar nuevas tecnologías y prácticas</a:t>
            </a:r>
            <a:endParaRPr sz="900" b="0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g2244b834a14_0_39"/>
          <p:cNvSpPr/>
          <p:nvPr/>
        </p:nvSpPr>
        <p:spPr>
          <a:xfrm>
            <a:off x="4730457" y="1540862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sz="1500" b="0" i="0" u="none" strike="noStrike" cap="non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g2244b834a14_0_39"/>
          <p:cNvSpPr/>
          <p:nvPr/>
        </p:nvSpPr>
        <p:spPr>
          <a:xfrm>
            <a:off x="5237664" y="1540862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Sistema de base de datos</a:t>
            </a:r>
            <a:endParaRPr sz="1400" b="0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g2244b834a14_0_39"/>
          <p:cNvSpPr txBox="1"/>
          <p:nvPr/>
        </p:nvSpPr>
        <p:spPr>
          <a:xfrm>
            <a:off x="1335088" y="3023904"/>
            <a:ext cx="30939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Funciones elementales para consultar bases de datos</a:t>
            </a:r>
            <a:endParaRPr sz="900" b="0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g2244b834a14_0_39"/>
          <p:cNvSpPr/>
          <p:nvPr/>
        </p:nvSpPr>
        <p:spPr>
          <a:xfrm>
            <a:off x="812890" y="2769969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sz="1500" b="0" i="0" u="none" strike="noStrike" cap="non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g2244b834a14_0_39"/>
          <p:cNvSpPr/>
          <p:nvPr/>
        </p:nvSpPr>
        <p:spPr>
          <a:xfrm>
            <a:off x="1320097" y="2769969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SQL elemental</a:t>
            </a:r>
            <a:endParaRPr sz="1400" b="0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g2244b834a14_0_39"/>
          <p:cNvSpPr txBox="1"/>
          <p:nvPr/>
        </p:nvSpPr>
        <p:spPr>
          <a:xfrm>
            <a:off x="5252659" y="3023890"/>
            <a:ext cx="3093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Funciones de agregación, relacionar tablas y generar vistas</a:t>
            </a:r>
            <a:endParaRPr sz="900" b="0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g2244b834a14_0_39"/>
          <p:cNvSpPr/>
          <p:nvPr/>
        </p:nvSpPr>
        <p:spPr>
          <a:xfrm>
            <a:off x="4730457" y="2769969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  <a:endParaRPr sz="1500" b="0" i="0" u="none" strike="noStrike" cap="non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g2244b834a14_0_39"/>
          <p:cNvSpPr/>
          <p:nvPr/>
        </p:nvSpPr>
        <p:spPr>
          <a:xfrm>
            <a:off x="5237664" y="2769969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SQL básico</a:t>
            </a:r>
            <a:endParaRPr sz="1400" b="0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g2244b834a14_0_39"/>
          <p:cNvCxnSpPr/>
          <p:nvPr/>
        </p:nvCxnSpPr>
        <p:spPr>
          <a:xfrm>
            <a:off x="892850" y="776318"/>
            <a:ext cx="5372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g2244b834a14_0_39"/>
          <p:cNvSpPr txBox="1"/>
          <p:nvPr/>
        </p:nvSpPr>
        <p:spPr>
          <a:xfrm>
            <a:off x="818009" y="404525"/>
            <a:ext cx="1745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Contenidos</a:t>
            </a:r>
            <a:endParaRPr sz="20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6" name="Google Shape;96;g2244b834a14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44b834a14_0_616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244b834a14_0_616"/>
          <p:cNvSpPr txBox="1"/>
          <p:nvPr/>
        </p:nvSpPr>
        <p:spPr>
          <a:xfrm>
            <a:off x="733553" y="4730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Operadores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91" name="Google Shape;391;g2244b834a14_0_616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g2244b834a14_0_616"/>
          <p:cNvSpPr/>
          <p:nvPr/>
        </p:nvSpPr>
        <p:spPr>
          <a:xfrm>
            <a:off x="771425" y="1061123"/>
            <a:ext cx="7121700" cy="3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Los operadores nos permiten especificar </a:t>
            </a:r>
            <a:r>
              <a:rPr lang="ko" sz="1400" b="1" i="0" u="none" strike="noStrike" cap="none" dirty="0">
                <a:solidFill>
                  <a:srgbClr val="2E44E5"/>
                </a:solidFill>
                <a:latin typeface="Lora"/>
                <a:ea typeface="Lora"/>
                <a:cs typeface="Lora"/>
                <a:sym typeface="Lora"/>
              </a:rPr>
              <a:t>comparaciones entre</a:t>
            </a:r>
            <a:endParaRPr dirty="0"/>
          </a:p>
          <a:p>
            <a:pPr marL="0" marR="0" lvl="0" indent="0" algn="l" rtl="0">
              <a:lnSpc>
                <a:spcPct val="115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2E44E5"/>
                </a:solidFill>
                <a:latin typeface="Lora"/>
                <a:ea typeface="Lora"/>
                <a:cs typeface="Lora"/>
                <a:sym typeface="Lora"/>
              </a:rPr>
              <a:t>expresiones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Se utilizan en la cláusula </a:t>
            </a:r>
            <a:r>
              <a:rPr lang="ko" b="1" dirty="0">
                <a:latin typeface="Lora"/>
                <a:ea typeface="Lora"/>
                <a:cs typeface="Lora"/>
                <a:sym typeface="Lora"/>
              </a:rPr>
              <a:t>WHERE</a:t>
            </a:r>
            <a:endParaRPr sz="1400" b="1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156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Relacionales: &gt;, &lt;, &lt;&gt;(!=), =, &gt;=,&lt;=</a:t>
            </a:r>
            <a:endParaRPr dirty="0"/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Lógicos: And, or, not, like, in, between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Aritméticos: +,-,*,/</a:t>
            </a:r>
            <a:endParaRPr lang="es-AR" altLang="ko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s-AR" dirty="0">
              <a:latin typeface="Lora"/>
              <a:sym typeface="Lora"/>
            </a:endParaRPr>
          </a:p>
          <a:p>
            <a:pPr marR="0" lvl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sz="1200" dirty="0">
                <a:latin typeface="Lora" pitchFamily="2" charset="0"/>
                <a:sym typeface="Lora"/>
              </a:rPr>
              <a:t>Ejemplo:</a:t>
            </a:r>
          </a:p>
          <a:p>
            <a:pPr marL="285750" lvl="0" indent="-285750">
              <a:lnSpc>
                <a:spcPct val="133357"/>
              </a:lnSpc>
              <a:spcBef>
                <a:spcPts val="440"/>
              </a:spcBef>
              <a:buSzPts val="1400"/>
              <a:buFont typeface="Arial"/>
              <a:buChar char="•"/>
            </a:pPr>
            <a:r>
              <a:rPr lang="es-AR" sz="1200" b="1" dirty="0">
                <a:latin typeface="Lora" pitchFamily="2" charset="0"/>
              </a:rPr>
              <a:t>SELECT</a:t>
            </a:r>
            <a:r>
              <a:rPr lang="es-AR" sz="1200" dirty="0">
                <a:latin typeface="Lora" pitchFamily="2" charset="0"/>
              </a:rPr>
              <a:t> </a:t>
            </a:r>
            <a:r>
              <a:rPr lang="es-AR" sz="1200" dirty="0" err="1">
                <a:latin typeface="Lora" pitchFamily="2" charset="0"/>
              </a:rPr>
              <a:t>nom_producto</a:t>
            </a:r>
            <a:r>
              <a:rPr lang="es-AR" sz="1200" dirty="0">
                <a:latin typeface="Lora" pitchFamily="2" charset="0"/>
              </a:rPr>
              <a:t>, </a:t>
            </a:r>
            <a:r>
              <a:rPr lang="es-AR" sz="1200" dirty="0" err="1">
                <a:latin typeface="Lora" pitchFamily="2" charset="0"/>
              </a:rPr>
              <a:t>precio_unitario</a:t>
            </a:r>
            <a:r>
              <a:rPr lang="es-AR" sz="1200" dirty="0">
                <a:latin typeface="Lora" pitchFamily="2" charset="0"/>
              </a:rPr>
              <a:t>, cantidad, </a:t>
            </a:r>
          </a:p>
          <a:p>
            <a:pPr lvl="0">
              <a:lnSpc>
                <a:spcPct val="133357"/>
              </a:lnSpc>
              <a:spcBef>
                <a:spcPts val="440"/>
              </a:spcBef>
              <a:buSzPts val="1400"/>
            </a:pPr>
            <a:r>
              <a:rPr lang="es-AR" sz="1200" dirty="0">
                <a:latin typeface="Lora" pitchFamily="2" charset="0"/>
              </a:rPr>
              <a:t>       </a:t>
            </a:r>
            <a:r>
              <a:rPr lang="es-AR" sz="1200" dirty="0" err="1">
                <a:latin typeface="Lora" pitchFamily="2" charset="0"/>
              </a:rPr>
              <a:t>precio_unitario</a:t>
            </a:r>
            <a:r>
              <a:rPr lang="es-AR" sz="1200" dirty="0">
                <a:latin typeface="Lora" pitchFamily="2" charset="0"/>
              </a:rPr>
              <a:t> * cantidad as </a:t>
            </a:r>
            <a:r>
              <a:rPr lang="es-AR" sz="1200" dirty="0" err="1">
                <a:latin typeface="Lora" pitchFamily="2" charset="0"/>
              </a:rPr>
              <a:t>precio_total</a:t>
            </a:r>
            <a:r>
              <a:rPr lang="es-AR" sz="1200" dirty="0">
                <a:latin typeface="Lora" pitchFamily="2" charset="0"/>
              </a:rPr>
              <a:t> </a:t>
            </a:r>
          </a:p>
          <a:p>
            <a:pPr lvl="0">
              <a:lnSpc>
                <a:spcPct val="133357"/>
              </a:lnSpc>
              <a:spcBef>
                <a:spcPts val="440"/>
              </a:spcBef>
              <a:buSzPts val="1400"/>
            </a:pPr>
            <a:r>
              <a:rPr lang="es-AR" sz="1200" dirty="0">
                <a:latin typeface="Lora" pitchFamily="2" charset="0"/>
              </a:rPr>
              <a:t>       </a:t>
            </a:r>
            <a:r>
              <a:rPr lang="es-AR" sz="1200" b="1" dirty="0">
                <a:latin typeface="Lora" pitchFamily="2" charset="0"/>
              </a:rPr>
              <a:t>FROM</a:t>
            </a:r>
            <a:r>
              <a:rPr lang="es-AR" sz="1200" dirty="0">
                <a:latin typeface="Lora" pitchFamily="2" charset="0"/>
              </a:rPr>
              <a:t> ventas </a:t>
            </a:r>
            <a:r>
              <a:rPr lang="es-AR" sz="1200" b="1" dirty="0">
                <a:latin typeface="Lora" pitchFamily="2" charset="0"/>
              </a:rPr>
              <a:t>WHERE</a:t>
            </a:r>
            <a:r>
              <a:rPr lang="es-AR" sz="1200" dirty="0">
                <a:latin typeface="Lora" pitchFamily="2" charset="0"/>
              </a:rPr>
              <a:t> </a:t>
            </a:r>
            <a:r>
              <a:rPr lang="es-AR" sz="1200" dirty="0" err="1">
                <a:latin typeface="Lora" pitchFamily="2" charset="0"/>
              </a:rPr>
              <a:t>precio_total</a:t>
            </a:r>
            <a:r>
              <a:rPr lang="es-AR" sz="1200" dirty="0">
                <a:latin typeface="Lora" pitchFamily="2" charset="0"/>
              </a:rPr>
              <a:t> &gt;5000 </a:t>
            </a:r>
          </a:p>
          <a:p>
            <a:pPr lvl="0">
              <a:lnSpc>
                <a:spcPct val="133357"/>
              </a:lnSpc>
              <a:spcBef>
                <a:spcPts val="440"/>
              </a:spcBef>
              <a:buSzPts val="1400"/>
            </a:pPr>
            <a:endParaRPr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3" name="Google Shape;393;g2244b834a14_0_6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44b834a14_0_625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2244b834a14_0_625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Valores Nulos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0" name="Google Shape;400;g2244b834a14_0_625"/>
          <p:cNvCxnSpPr/>
          <p:nvPr/>
        </p:nvCxnSpPr>
        <p:spPr>
          <a:xfrm>
            <a:off x="807125" y="9731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g2244b834a14_0_625"/>
          <p:cNvSpPr/>
          <p:nvPr/>
        </p:nvSpPr>
        <p:spPr>
          <a:xfrm>
            <a:off x="7714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Los valores nulos (NULL) en un campo de la tabla significa que no contiene ningún valor</a:t>
            </a: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</a:p>
          <a:p>
            <a:pPr>
              <a:lnSpc>
                <a:spcPct val="126285"/>
              </a:lnSpc>
            </a:pPr>
            <a:r>
              <a:rPr lang="es-ES" dirty="0">
                <a:latin typeface="Lora"/>
                <a:ea typeface="Lora"/>
                <a:cs typeface="Lora"/>
              </a:rPr>
              <a:t>Salvo que indiquemos explícitamente con una restricción que un determinado campo no puede tener valores Nulos, este es un valor válido para un campo de cualquier tipo de dato. </a:t>
            </a:r>
          </a:p>
          <a:p>
            <a:pPr>
              <a:lnSpc>
                <a:spcPct val="126285"/>
              </a:lnSpc>
            </a:pPr>
            <a:endParaRPr lang="es-ES" dirty="0">
              <a:latin typeface="Lora"/>
              <a:ea typeface="Lora"/>
              <a:cs typeface="Lora"/>
            </a:endParaRPr>
          </a:p>
          <a:p>
            <a:pPr lvl="0">
              <a:lnSpc>
                <a:spcPct val="126285"/>
              </a:lnSpc>
            </a:pPr>
            <a:r>
              <a:rPr lang="es-AR" altLang="ko" b="1" dirty="0">
                <a:latin typeface="Lora"/>
                <a:ea typeface="Lora"/>
                <a:cs typeface="Lora"/>
                <a:sym typeface="Lora"/>
              </a:rPr>
              <a:t>Cómo podemos saber si una columna tiene un valor NULL?</a:t>
            </a:r>
            <a:endParaRPr lang="es-AR" b="1" dirty="0">
              <a:latin typeface="Lora"/>
              <a:ea typeface="Lora"/>
              <a:cs typeface="Lora"/>
              <a:sym typeface="Lora"/>
            </a:endParaRPr>
          </a:p>
          <a:p>
            <a:pPr>
              <a:lnSpc>
                <a:spcPct val="126285"/>
              </a:lnSpc>
            </a:pPr>
            <a:endParaRPr lang="es-ES" dirty="0">
              <a:latin typeface="Lora"/>
              <a:ea typeface="Lora"/>
              <a:cs typeface="Lora"/>
            </a:endParaRPr>
          </a:p>
          <a:p>
            <a:pPr>
              <a:lnSpc>
                <a:spcPct val="126285"/>
              </a:lnSpc>
            </a:pPr>
            <a:r>
              <a:rPr lang="es-ES" dirty="0">
                <a:latin typeface="Lora"/>
                <a:ea typeface="Lora"/>
                <a:cs typeface="Lora"/>
              </a:rPr>
              <a:t>Tenemos que utilizar un operador especial:</a:t>
            </a:r>
            <a:endParaRPr dirty="0"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156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</a:t>
            </a:r>
            <a:r>
              <a:rPr lang="ko" dirty="0">
                <a:latin typeface="Lora"/>
                <a:ea typeface="Lora"/>
                <a:cs typeface="Lora"/>
                <a:sym typeface="Lora"/>
              </a:rPr>
              <a:t>S NULL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dirty="0">
                <a:latin typeface="Lora"/>
                <a:ea typeface="Lora"/>
                <a:cs typeface="Lora"/>
                <a:sym typeface="Lora"/>
              </a:rPr>
              <a:t>IS </a:t>
            </a:r>
            <a:r>
              <a:rPr lang="es-AR" altLang="ko" dirty="0">
                <a:latin typeface="Lora"/>
                <a:ea typeface="Lora"/>
                <a:cs typeface="Lora"/>
                <a:sym typeface="Lora"/>
              </a:rPr>
              <a:t>NOT </a:t>
            </a:r>
            <a:r>
              <a:rPr lang="ko" dirty="0">
                <a:latin typeface="Lora"/>
                <a:ea typeface="Lora"/>
                <a:cs typeface="Lora"/>
                <a:sym typeface="Lora"/>
              </a:rPr>
              <a:t>NULL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2" name="Google Shape;402;g2244b834a14_0_6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44b834a14_0_625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2244b834a14_0_625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 err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Distinct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0" name="Google Shape;400;g2244b834a14_0_625"/>
          <p:cNvCxnSpPr/>
          <p:nvPr/>
        </p:nvCxnSpPr>
        <p:spPr>
          <a:xfrm>
            <a:off x="807125" y="9731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g2244b834a14_0_625"/>
          <p:cNvSpPr/>
          <p:nvPr/>
        </p:nvSpPr>
        <p:spPr>
          <a:xfrm>
            <a:off x="7714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6285"/>
              </a:lnSpc>
            </a:pPr>
            <a:r>
              <a:rPr lang="es-ES" dirty="0">
                <a:latin typeface="Lora" pitchFamily="2" charset="0"/>
              </a:rPr>
              <a:t>SQL no elimina automáticamente los registros duplicados. Para hacerlo se usa la clausula </a:t>
            </a:r>
            <a:r>
              <a:rPr lang="es-ES" b="1" dirty="0">
                <a:latin typeface="Lora" pitchFamily="2" charset="0"/>
              </a:rPr>
              <a:t>DISTINCT</a:t>
            </a:r>
            <a:r>
              <a:rPr lang="es-ES" dirty="0">
                <a:latin typeface="Lora" pitchFamily="2" charset="0"/>
              </a:rPr>
              <a:t>. </a:t>
            </a:r>
          </a:p>
          <a:p>
            <a:pPr lvl="0">
              <a:lnSpc>
                <a:spcPct val="126285"/>
              </a:lnSpc>
            </a:pPr>
            <a:endParaRPr lang="es-ES" dirty="0">
              <a:latin typeface="Lora" pitchFamily="2" charset="0"/>
            </a:endParaRPr>
          </a:p>
          <a:p>
            <a:pPr lvl="0">
              <a:lnSpc>
                <a:spcPct val="126285"/>
              </a:lnSpc>
            </a:pPr>
            <a:r>
              <a:rPr lang="es-ES" dirty="0">
                <a:latin typeface="Lora" pitchFamily="2" charset="0"/>
              </a:rPr>
              <a:t>Por ejemplo: Queremos obtener los Municipios y localidades en los que se cargaron domicilios</a:t>
            </a:r>
          </a:p>
          <a:p>
            <a:pPr lvl="0">
              <a:lnSpc>
                <a:spcPct val="126285"/>
              </a:lnSpc>
            </a:pPr>
            <a:endParaRPr lang="es-ES" dirty="0">
              <a:latin typeface="Lora" pitchFamily="2" charset="0"/>
            </a:endParaRPr>
          </a:p>
          <a:p>
            <a:pPr lvl="0">
              <a:lnSpc>
                <a:spcPct val="126285"/>
              </a:lnSpc>
            </a:pPr>
            <a:r>
              <a:rPr lang="es-ES" dirty="0">
                <a:latin typeface="Lora" pitchFamily="2" charset="0"/>
              </a:rPr>
              <a:t>	SELECT DISTINCT municipio, localidad FROM </a:t>
            </a:r>
            <a:r>
              <a:rPr lang="es-ES" dirty="0" err="1">
                <a:latin typeface="Lora" pitchFamily="2" charset="0"/>
              </a:rPr>
              <a:t>ficha_domicilio</a:t>
            </a:r>
            <a:r>
              <a:rPr lang="es-ES" dirty="0">
                <a:latin typeface="Lora" pitchFamily="2" charset="0"/>
              </a:rPr>
              <a:t> </a:t>
            </a:r>
          </a:p>
          <a:p>
            <a:pPr marL="285750" marR="0" lvl="0" indent="-19685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33357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2" name="Google Shape;402;g2244b834a14_0_6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2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44b834a14_0_634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2244b834a14_0_634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Ejercicios – uso de </a:t>
            </a: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SELECT</a:t>
            </a: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con condiciones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9" name="Google Shape;409;g2244b834a14_0_634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g2244b834a14_0_634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Mostrar como se colocan los comentarios de líneas y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bloques</a:t>
            </a:r>
            <a:r>
              <a:rPr lang="es-AR" altLang="ko" sz="14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(--, /*…*/)</a:t>
            </a:r>
            <a:endParaRPr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 pitchFamily="2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Listar todas las personas cargadas</a:t>
            </a:r>
            <a:r>
              <a:rPr lang="es-AR" altLang="ko" sz="1200" dirty="0">
                <a:latin typeface="Lora" pitchFamily="2" charset="0"/>
              </a:rPr>
              <a:t>. / (Y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las primeras 10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?)</a:t>
            </a:r>
            <a:endParaRPr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sym typeface="Arial"/>
            </a:endParaRPr>
          </a:p>
          <a:p>
            <a:pPr marL="285750" lvl="0" indent="-285750">
              <a:buSzPts val="1400"/>
              <a:buFont typeface="Arial"/>
              <a:buChar char="•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Listar todos los datos de la persona </a:t>
            </a:r>
            <a:r>
              <a:rPr lang="es-AR" altLang="ko" sz="1200" dirty="0">
                <a:latin typeface="Lora" pitchFamily="2" charset="0"/>
              </a:rPr>
              <a:t>de apellido </a:t>
            </a:r>
            <a:r>
              <a:rPr lang="es-AR" altLang="ko" sz="1200" dirty="0" smtClean="0">
                <a:latin typeface="Lora" pitchFamily="2" charset="0"/>
              </a:rPr>
              <a:t>'MARMOL</a:t>
            </a:r>
            <a:r>
              <a:rPr lang="es-AR" altLang="ko" sz="1200" dirty="0">
                <a:latin typeface="Lora" pitchFamily="2" charset="0"/>
              </a:rPr>
              <a:t>'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/ </a:t>
            </a:r>
            <a:r>
              <a:rPr lang="es-AR" altLang="ko" sz="1200" dirty="0">
                <a:latin typeface="Lora" pitchFamily="2" charset="0"/>
              </a:rPr>
              <a:t>D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e 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id=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5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/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(y los 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id=3,5,7)</a:t>
            </a:r>
            <a:endParaRPr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Listar el 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apellido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, nombre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y edad de todas las personas menores de 18 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años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ordenado alfabéticamente por apellido</a:t>
            </a:r>
            <a:endParaRPr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Listar el 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nombre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,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apellido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y edad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de todas las mujeres mayores a 18 años y menores de 50 ordenado de manera descendente por edad</a:t>
            </a:r>
            <a:endParaRPr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Listar las personas con sus ingresos para los mayores de 18 años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 /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 (y que sus ingresos sean &gt;100000)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?</a:t>
            </a:r>
            <a:endParaRPr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Listar 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tod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os los datos de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las personas cuyo apellido </a:t>
            </a:r>
            <a:r>
              <a:rPr lang="es-AR" altLang="ko" sz="1200" dirty="0" smtClean="0">
                <a:latin typeface="Lora" pitchFamily="2" charset="0"/>
              </a:rPr>
              <a:t>contenga MAR</a:t>
            </a:r>
            <a:endParaRPr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2244b834a14_0_6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44b834a14_0_643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244b834a14_0_643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Agrupamiento (Group by)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18" name="Google Shape;418;g2244b834a14_0_643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g2244b834a14_0_643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¿Qué pasa cuando queremos contar la cantidad de registros que cumplen determinada condición? O sumar los ingresos de un hogar, suponiendo que tenemos los ingresos individuales?</a:t>
            </a:r>
            <a:endParaRPr dirty="0"/>
          </a:p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n-US" sz="1200" dirty="0">
                <a:latin typeface="Lora" pitchFamily="2" charset="0"/>
                <a:cs typeface="Arial" panose="020B0604020202020204" pitchFamily="34" charset="0"/>
              </a:rPr>
              <a:t>SELECT</a:t>
            </a:r>
            <a:r>
              <a:rPr lang="en-US" sz="1200" dirty="0">
                <a:latin typeface="Lora" pitchFamily="2" charset="0"/>
              </a:rPr>
              <a:t> &lt;</a:t>
            </a:r>
            <a:r>
              <a:rPr lang="en-US" sz="1200" i="1" dirty="0" err="1">
                <a:latin typeface="Lora" pitchFamily="2" charset="0"/>
              </a:rPr>
              <a:t>lista_de_campos</a:t>
            </a:r>
            <a:r>
              <a:rPr lang="en-US" sz="1200" i="1" dirty="0">
                <a:latin typeface="Lora" pitchFamily="2" charset="0"/>
              </a:rPr>
              <a:t>&gt;</a:t>
            </a:r>
            <a:r>
              <a:rPr lang="en-US" sz="1200" dirty="0">
                <a:latin typeface="Lora" pitchFamily="2" charset="0"/>
              </a:rPr>
              <a:t/>
            </a:r>
            <a:br>
              <a:rPr lang="en-US" sz="1200" dirty="0">
                <a:latin typeface="Lora" pitchFamily="2" charset="0"/>
              </a:rPr>
            </a:br>
            <a:r>
              <a:rPr lang="en-US" sz="1200" dirty="0">
                <a:latin typeface="Lora" pitchFamily="2" charset="0"/>
              </a:rPr>
              <a:t>FROM &lt;</a:t>
            </a:r>
            <a:r>
              <a:rPr lang="en-US" sz="1200" i="1" dirty="0" err="1">
                <a:latin typeface="Lora" pitchFamily="2" charset="0"/>
              </a:rPr>
              <a:t>nombre_de_table</a:t>
            </a:r>
            <a:r>
              <a:rPr lang="en-US" sz="1200" i="1" dirty="0">
                <a:latin typeface="Lora" pitchFamily="2" charset="0"/>
              </a:rPr>
              <a:t>&gt;</a:t>
            </a:r>
            <a:r>
              <a:rPr lang="en-US" sz="1200" dirty="0">
                <a:latin typeface="Lora" pitchFamily="2" charset="0"/>
              </a:rPr>
              <a:t/>
            </a:r>
            <a:br>
              <a:rPr lang="en-US" sz="1200" dirty="0">
                <a:latin typeface="Lora" pitchFamily="2" charset="0"/>
              </a:rPr>
            </a:br>
            <a:r>
              <a:rPr lang="en-US" sz="1200" dirty="0">
                <a:latin typeface="Lora" pitchFamily="2" charset="0"/>
              </a:rPr>
              <a:t>WHERE &lt;</a:t>
            </a:r>
            <a:r>
              <a:rPr lang="en-US" sz="1200" i="1" dirty="0" err="1">
                <a:latin typeface="Lora" pitchFamily="2" charset="0"/>
              </a:rPr>
              <a:t>condicióm</a:t>
            </a:r>
            <a:r>
              <a:rPr lang="en-US" sz="1200" i="1" dirty="0">
                <a:latin typeface="Lora" pitchFamily="2" charset="0"/>
              </a:rPr>
              <a:t>&gt;</a:t>
            </a:r>
            <a:r>
              <a:rPr lang="en-US" sz="1200" dirty="0">
                <a:latin typeface="Lora" pitchFamily="2" charset="0"/>
              </a:rPr>
              <a:t/>
            </a:r>
            <a:br>
              <a:rPr lang="en-US" sz="1200" dirty="0">
                <a:latin typeface="Lora" pitchFamily="2" charset="0"/>
              </a:rPr>
            </a:br>
            <a:r>
              <a:rPr lang="en-US" sz="1200" dirty="0">
                <a:latin typeface="Lora" pitchFamily="2" charset="0"/>
              </a:rPr>
              <a:t>GROUP BY &lt;</a:t>
            </a:r>
            <a:r>
              <a:rPr lang="en-US" sz="1200" i="1" dirty="0" err="1">
                <a:latin typeface="Lora" pitchFamily="2" charset="0"/>
              </a:rPr>
              <a:t>nombre_columna</a:t>
            </a:r>
            <a:r>
              <a:rPr lang="en-US" sz="1200" i="1" dirty="0">
                <a:latin typeface="Lora" pitchFamily="2" charset="0"/>
              </a:rPr>
              <a:t>(s)&gt;</a:t>
            </a:r>
            <a:br>
              <a:rPr lang="en-US" sz="1200" i="1" dirty="0">
                <a:latin typeface="Lora" pitchFamily="2" charset="0"/>
              </a:rPr>
            </a:br>
            <a:r>
              <a:rPr lang="en-US" sz="1200" dirty="0">
                <a:latin typeface="Lora" pitchFamily="2" charset="0"/>
              </a:rPr>
              <a:t>ORDER BY &lt;</a:t>
            </a:r>
            <a:r>
              <a:rPr lang="en-US" sz="1200" i="1" dirty="0" err="1">
                <a:latin typeface="Lora" pitchFamily="2" charset="0"/>
              </a:rPr>
              <a:t>nombre_columna</a:t>
            </a:r>
            <a:r>
              <a:rPr lang="en-US" sz="1200" i="1" dirty="0">
                <a:latin typeface="Lora" pitchFamily="2" charset="0"/>
              </a:rPr>
              <a:t> (s)&gt;</a:t>
            </a:r>
            <a:r>
              <a:rPr lang="en-US" i="1" dirty="0">
                <a:latin typeface="Lora" pitchFamily="2" charset="0"/>
              </a:rPr>
              <a:t>;</a:t>
            </a: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endParaRPr lang="en-US" i="1" dirty="0">
              <a:latin typeface="Lora" pitchFamily="2" charset="0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endParaRPr lang="en-US" i="1" dirty="0">
              <a:latin typeface="Lora" pitchFamily="2" charset="0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sz="1200" dirty="0">
                <a:latin typeface="Lora" pitchFamily="2" charset="0"/>
                <a:ea typeface="Lora"/>
                <a:cs typeface="Lora"/>
                <a:sym typeface="Lora"/>
              </a:rPr>
              <a:t>La instrucción GROUP BY agrupa filas con los mismos valores. Se utiliza a menudo con funciones de agregación (COUNT(), MAX(), MIN(), SUM(), AVG()) para agrupar el conjunto de resultados por una o más columnas</a:t>
            </a:r>
            <a:r>
              <a:rPr lang="es-ES" sz="1200" dirty="0" smtClean="0">
                <a:latin typeface="Lora" pitchFamily="2" charset="0"/>
                <a:ea typeface="Lora"/>
                <a:cs typeface="Lora"/>
                <a:sym typeface="Lora"/>
              </a:rPr>
              <a:t>. </a:t>
            </a: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</p:txBody>
      </p:sp>
      <p:pic>
        <p:nvPicPr>
          <p:cNvPr id="420" name="Google Shape;420;g2244b834a14_0_6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1021" y="1822009"/>
            <a:ext cx="4881150" cy="199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2244b834a14_0_6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244b834a14_0_653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244b834a14_0_653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Ejercicios de Agrupamiento</a:t>
            </a:r>
            <a:endParaRPr dirty="0"/>
          </a:p>
        </p:txBody>
      </p:sp>
      <p:cxnSp>
        <p:nvCxnSpPr>
          <p:cNvPr id="428" name="Google Shape;428;g2244b834a14_0_653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g2244b834a14_0_653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Listar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para cada 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provincia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la cantidad de 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domicilios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que se cargaron. 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¿Y 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si queremos un total por provincia, municipio, localidad?</a:t>
            </a:r>
            <a:endParaRPr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Listar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la cantidad de mujeres y varones que hay por 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encuesta</a:t>
            </a:r>
            <a:endParaRPr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Listar cuál es la 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edad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mínima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, 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la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edad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máxima y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el sueldo promedio de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cada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encuesta</a:t>
            </a:r>
            <a:endParaRPr lang="es-AR" altLang="ko" sz="1200" dirty="0">
              <a:latin typeface="Lora" pitchFamily="2" charset="0"/>
              <a:ea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s-AR" altLang="ko" sz="1200" dirty="0"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altLang="ko" sz="1200" dirty="0" smtClean="0">
                <a:latin typeface="Lora" pitchFamily="2" charset="0"/>
                <a:ea typeface="Lora"/>
                <a:cs typeface="Lora"/>
                <a:sym typeface="Lora"/>
              </a:rPr>
              <a:t>Listar </a:t>
            </a:r>
            <a:r>
              <a:rPr lang="es-ES" altLang="ko" sz="1200" dirty="0">
                <a:latin typeface="Lora" pitchFamily="2" charset="0"/>
                <a:ea typeface="Lora"/>
                <a:cs typeface="Lora"/>
                <a:sym typeface="Lora"/>
              </a:rPr>
              <a:t>por encuesta el total de ingresos de todos los </a:t>
            </a:r>
            <a:r>
              <a:rPr lang="es-ES" altLang="ko" sz="1200" dirty="0" smtClean="0">
                <a:latin typeface="Lora" pitchFamily="2" charset="0"/>
                <a:ea typeface="Lora"/>
                <a:cs typeface="Lora"/>
                <a:sym typeface="Lora"/>
              </a:rPr>
              <a:t>integrantes</a:t>
            </a: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s-ES" altLang="ko" sz="1200" dirty="0">
              <a:latin typeface="Lora" pitchFamily="2" charset="0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altLang="ko" sz="1200" dirty="0" smtClean="0">
                <a:latin typeface="Lora" pitchFamily="2" charset="0"/>
              </a:rPr>
              <a:t>¿Cuál </a:t>
            </a:r>
            <a:r>
              <a:rPr lang="es-ES" altLang="ko" sz="1200" dirty="0">
                <a:latin typeface="Lora" pitchFamily="2" charset="0"/>
              </a:rPr>
              <a:t>es la cantidad de personas por hogar y el promedio de edad de cada hogar? La respuesta debe ser el </a:t>
            </a:r>
            <a:r>
              <a:rPr lang="es-ES" altLang="ko" sz="1200" dirty="0" err="1">
                <a:latin typeface="Lora" pitchFamily="2" charset="0"/>
              </a:rPr>
              <a:t>nro</a:t>
            </a:r>
            <a:r>
              <a:rPr lang="es-ES" altLang="ko" sz="1200" dirty="0">
                <a:latin typeface="Lora" pitchFamily="2" charset="0"/>
              </a:rPr>
              <a:t> de hogar, la cantidad de integrantes y el promedio de edad.</a:t>
            </a:r>
            <a:endParaRPr lang="es-ES" sz="1200"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s-AR" altLang="ko" sz="1200" b="0" i="0" u="none" strike="noStrike" cap="none" dirty="0" smtClean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¿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Qué pasa si queremos saber las 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encuestas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que tienen 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ingresos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totales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mayores a 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$</a:t>
            </a: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6</a:t>
            </a:r>
            <a:r>
              <a:rPr 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00000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</p:txBody>
      </p:sp>
      <p:pic>
        <p:nvPicPr>
          <p:cNvPr id="430" name="Google Shape;430;g2244b834a14_0_6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44b834a14_0_662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2244b834a14_0_662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Condiciones en el Agrupamiento (Having)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37" name="Google Shape;437;g2244b834a14_0_662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g2244b834a14_0_662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Actúa al igual que el “Where” pero para los casos devueltos por el agrupamiento</a:t>
            </a:r>
            <a:endParaRPr dirty="0"/>
          </a:p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n-US" dirty="0">
                <a:latin typeface="Lora" pitchFamily="2" charset="0"/>
              </a:rPr>
              <a:t>SELECT &lt;</a:t>
            </a:r>
            <a:r>
              <a:rPr lang="en-US" i="1" dirty="0" err="1">
                <a:latin typeface="Lora" pitchFamily="2" charset="0"/>
              </a:rPr>
              <a:t>nombre_columna</a:t>
            </a:r>
            <a:r>
              <a:rPr lang="en-US" i="1" dirty="0">
                <a:latin typeface="Lora" pitchFamily="2" charset="0"/>
              </a:rPr>
              <a:t>(s)&gt;</a:t>
            </a:r>
            <a:r>
              <a:rPr lang="en-US" dirty="0">
                <a:latin typeface="Lora" pitchFamily="2" charset="0"/>
              </a:rPr>
              <a:t/>
            </a:r>
            <a:br>
              <a:rPr lang="en-US" dirty="0">
                <a:latin typeface="Lora" pitchFamily="2" charset="0"/>
              </a:rPr>
            </a:br>
            <a:r>
              <a:rPr lang="en-US" dirty="0">
                <a:latin typeface="Lora" pitchFamily="2" charset="0"/>
              </a:rPr>
              <a:t>FROM &lt;</a:t>
            </a:r>
            <a:r>
              <a:rPr lang="en-US" i="1" dirty="0" err="1">
                <a:latin typeface="Lora" pitchFamily="2" charset="0"/>
              </a:rPr>
              <a:t>nombre_table</a:t>
            </a:r>
            <a:r>
              <a:rPr lang="en-US" i="1" dirty="0">
                <a:latin typeface="Lora" pitchFamily="2" charset="0"/>
              </a:rPr>
              <a:t>&gt;</a:t>
            </a:r>
            <a:r>
              <a:rPr lang="en-US" dirty="0">
                <a:latin typeface="Lora" pitchFamily="2" charset="0"/>
              </a:rPr>
              <a:t/>
            </a:r>
            <a:br>
              <a:rPr lang="en-US" dirty="0">
                <a:latin typeface="Lora" pitchFamily="2" charset="0"/>
              </a:rPr>
            </a:br>
            <a:r>
              <a:rPr lang="en-US" dirty="0">
                <a:latin typeface="Lora" pitchFamily="2" charset="0"/>
              </a:rPr>
              <a:t>WHERE &lt;</a:t>
            </a:r>
            <a:r>
              <a:rPr lang="en-US" i="1" dirty="0" err="1">
                <a:latin typeface="Lora" pitchFamily="2" charset="0"/>
              </a:rPr>
              <a:t>condición</a:t>
            </a:r>
            <a:r>
              <a:rPr lang="en-US" i="1" dirty="0">
                <a:latin typeface="Lora" pitchFamily="2" charset="0"/>
              </a:rPr>
              <a:t>&gt;</a:t>
            </a:r>
            <a:r>
              <a:rPr lang="en-US" dirty="0">
                <a:latin typeface="Lora" pitchFamily="2" charset="0"/>
              </a:rPr>
              <a:t/>
            </a:r>
            <a:br>
              <a:rPr lang="en-US" dirty="0">
                <a:latin typeface="Lora" pitchFamily="2" charset="0"/>
              </a:rPr>
            </a:br>
            <a:r>
              <a:rPr lang="en-US" dirty="0">
                <a:latin typeface="Lora" pitchFamily="2" charset="0"/>
              </a:rPr>
              <a:t>GROUP BY &lt;</a:t>
            </a:r>
            <a:r>
              <a:rPr lang="en-US" i="1" dirty="0" err="1">
                <a:latin typeface="Lora" pitchFamily="2" charset="0"/>
              </a:rPr>
              <a:t>nombre_columna</a:t>
            </a:r>
            <a:r>
              <a:rPr lang="en-US" i="1" dirty="0">
                <a:latin typeface="Lora" pitchFamily="2" charset="0"/>
              </a:rPr>
              <a:t> (s)&gt;</a:t>
            </a:r>
            <a:br>
              <a:rPr lang="en-US" i="1" dirty="0">
                <a:latin typeface="Lora" pitchFamily="2" charset="0"/>
              </a:rPr>
            </a:br>
            <a:r>
              <a:rPr lang="en-US" dirty="0">
                <a:latin typeface="Lora" pitchFamily="2" charset="0"/>
              </a:rPr>
              <a:t>HAVING &lt;</a:t>
            </a:r>
            <a:r>
              <a:rPr lang="en-US" i="1" dirty="0" err="1">
                <a:latin typeface="Lora" pitchFamily="2" charset="0"/>
              </a:rPr>
              <a:t>condición</a:t>
            </a:r>
            <a:r>
              <a:rPr lang="en-US" i="1" dirty="0">
                <a:latin typeface="Lora" pitchFamily="2" charset="0"/>
              </a:rPr>
              <a:t>&gt;</a:t>
            </a:r>
            <a:br>
              <a:rPr lang="en-US" i="1" dirty="0">
                <a:latin typeface="Lora" pitchFamily="2" charset="0"/>
              </a:rPr>
            </a:br>
            <a:r>
              <a:rPr lang="en-US" dirty="0">
                <a:latin typeface="Lora" pitchFamily="2" charset="0"/>
              </a:rPr>
              <a:t>ORDER BY &lt;</a:t>
            </a:r>
            <a:r>
              <a:rPr lang="en-US" i="1" dirty="0" err="1">
                <a:latin typeface="Lora" pitchFamily="2" charset="0"/>
              </a:rPr>
              <a:t>nombre_columna</a:t>
            </a:r>
            <a:r>
              <a:rPr lang="en-US" i="1" dirty="0">
                <a:latin typeface="Lora" pitchFamily="2" charset="0"/>
              </a:rPr>
              <a:t> (s</a:t>
            </a:r>
            <a:r>
              <a:rPr lang="en-US" i="1" dirty="0" smtClean="0">
                <a:latin typeface="Lora" pitchFamily="2" charset="0"/>
              </a:rPr>
              <a:t>)&gt;;</a:t>
            </a: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endParaRPr lang="en-US" b="0" i="1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dirty="0">
                <a:latin typeface="Lora" pitchFamily="2" charset="0"/>
              </a:rPr>
              <a:t>Es importante tener en claro la diferencia entre el WHERE y el HAVING, la primera </a:t>
            </a:r>
            <a:r>
              <a:rPr lang="es-ES" dirty="0" smtClean="0">
                <a:latin typeface="Lora" pitchFamily="2" charset="0"/>
              </a:rPr>
              <a:t>actúa </a:t>
            </a:r>
            <a:r>
              <a:rPr lang="es-ES" dirty="0">
                <a:latin typeface="Lora" pitchFamily="2" charset="0"/>
              </a:rPr>
              <a:t>sobre filas mientras que el HAVING trabaja sobre grupos, por ello no puede haber funciones de </a:t>
            </a:r>
            <a:r>
              <a:rPr lang="es-ES" dirty="0" smtClean="0">
                <a:latin typeface="Lora" pitchFamily="2" charset="0"/>
              </a:rPr>
              <a:t>agregación </a:t>
            </a:r>
            <a:r>
              <a:rPr lang="es-ES" dirty="0">
                <a:latin typeface="Lora" pitchFamily="2" charset="0"/>
              </a:rPr>
              <a:t>en el WHERE y </a:t>
            </a:r>
            <a:r>
              <a:rPr lang="es-ES" dirty="0" smtClean="0">
                <a:latin typeface="Lora" pitchFamily="2" charset="0"/>
              </a:rPr>
              <a:t>s</a:t>
            </a:r>
            <a:r>
              <a:rPr lang="es-ES" dirty="0">
                <a:latin typeface="Lora" pitchFamily="2" charset="0"/>
              </a:rPr>
              <a:t>í</a:t>
            </a:r>
            <a:r>
              <a:rPr lang="es-ES" dirty="0" smtClean="0">
                <a:latin typeface="Lora" pitchFamily="2" charset="0"/>
              </a:rPr>
              <a:t> </a:t>
            </a:r>
            <a:r>
              <a:rPr lang="es-ES" dirty="0">
                <a:latin typeface="Lora" pitchFamily="2" charset="0"/>
              </a:rPr>
              <a:t>en el HAVING .</a:t>
            </a:r>
            <a:endParaRPr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</p:txBody>
      </p:sp>
      <p:pic>
        <p:nvPicPr>
          <p:cNvPr id="439" name="Google Shape;439;g2244b834a14_0_6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244b834a14_0_671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244b834a14_0_671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Ejercitación – Agrupamiento con Having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46" name="Google Shape;446;g2244b834a14_0_671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g2244b834a14_0_671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altLang="ko" dirty="0" smtClean="0">
                <a:latin typeface="Lora"/>
                <a:ea typeface="Lora"/>
                <a:cs typeface="Lora"/>
                <a:sym typeface="Lora"/>
              </a:rPr>
              <a:t>Queremos </a:t>
            </a:r>
            <a:r>
              <a:rPr lang="es-ES" altLang="ko" dirty="0">
                <a:latin typeface="Lora"/>
                <a:ea typeface="Lora"/>
                <a:cs typeface="Lora"/>
                <a:sym typeface="Lora"/>
              </a:rPr>
              <a:t>saber </a:t>
            </a:r>
            <a:r>
              <a:rPr lang="es-ES" altLang="ko" dirty="0" smtClean="0">
                <a:latin typeface="Lora"/>
                <a:ea typeface="Lora"/>
                <a:cs typeface="Lora"/>
                <a:sym typeface="Lora"/>
              </a:rPr>
              <a:t>cuáles son las fichas que tienen ingresos </a:t>
            </a:r>
            <a:r>
              <a:rPr lang="es-ES" altLang="ko" dirty="0">
                <a:latin typeface="Lora"/>
                <a:ea typeface="Lora"/>
                <a:cs typeface="Lora"/>
                <a:sym typeface="Lora"/>
              </a:rPr>
              <a:t>totales mayores a $</a:t>
            </a:r>
            <a:r>
              <a:rPr lang="es-ES" altLang="ko" dirty="0" smtClean="0">
                <a:latin typeface="Lora"/>
                <a:ea typeface="Lora"/>
                <a:cs typeface="Lora"/>
                <a:sym typeface="Lora"/>
              </a:rPr>
              <a:t>500000</a:t>
            </a:r>
          </a:p>
          <a:p>
            <a:pPr marL="285750" indent="-285750">
              <a:lnSpc>
                <a:spcPct val="126071"/>
              </a:lnSpc>
              <a:buSzPts val="1400"/>
              <a:buFont typeface="Arial"/>
              <a:buChar char="•"/>
            </a:pPr>
            <a:endParaRPr lang="es-ES" dirty="0"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altLang="ko" dirty="0">
                <a:latin typeface="Lora"/>
                <a:ea typeface="Lora"/>
                <a:cs typeface="Lora"/>
                <a:sym typeface="Lora"/>
              </a:rPr>
              <a:t>Listar la cantidad de </a:t>
            </a:r>
            <a:r>
              <a:rPr lang="es-ES" altLang="ko" dirty="0" smtClean="0">
                <a:latin typeface="Lora"/>
                <a:ea typeface="Lora"/>
                <a:cs typeface="Lora"/>
                <a:sym typeface="Lora"/>
              </a:rPr>
              <a:t>casos de la nómina de domicilios </a:t>
            </a:r>
            <a:r>
              <a:rPr lang="es-ES" altLang="ko" dirty="0">
                <a:latin typeface="Lora"/>
                <a:ea typeface="Lora"/>
                <a:cs typeface="Lora"/>
                <a:sym typeface="Lora"/>
              </a:rPr>
              <a:t>para las localidades que tengan más de un </a:t>
            </a:r>
            <a:r>
              <a:rPr lang="es-ES" altLang="ko" dirty="0" smtClean="0">
                <a:latin typeface="Lora"/>
                <a:ea typeface="Lora"/>
                <a:cs typeface="Lora"/>
                <a:sym typeface="Lora"/>
              </a:rPr>
              <a:t>domicilio </a:t>
            </a:r>
            <a:r>
              <a:rPr lang="es-AR" altLang="ko" dirty="0" smtClean="0">
                <a:latin typeface="Lora"/>
                <a:ea typeface="Lora"/>
                <a:cs typeface="Lora"/>
                <a:sym typeface="Lora"/>
              </a:rPr>
              <a:t>a visitar</a:t>
            </a: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endParaRPr lang="es-AR" altLang="ko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dirty="0" smtClean="0">
                <a:latin typeface="Lora"/>
                <a:sym typeface="Lora"/>
              </a:rPr>
              <a:t>Listar las fichas que </a:t>
            </a:r>
            <a:r>
              <a:rPr lang="es-AR" dirty="0">
                <a:latin typeface="Lora"/>
                <a:sym typeface="Lora"/>
              </a:rPr>
              <a:t>tienen más de </a:t>
            </a:r>
            <a:r>
              <a:rPr lang="es-AR" dirty="0" smtClean="0">
                <a:latin typeface="Lora"/>
                <a:sym typeface="Lora"/>
              </a:rPr>
              <a:t>3 </a:t>
            </a:r>
            <a:r>
              <a:rPr lang="es-AR" dirty="0">
                <a:latin typeface="Lora"/>
                <a:sym typeface="Lora"/>
              </a:rPr>
              <a:t>niños menores de 18 </a:t>
            </a:r>
            <a:r>
              <a:rPr lang="es-AR" dirty="0" smtClean="0">
                <a:latin typeface="Lora"/>
                <a:sym typeface="Lora"/>
              </a:rPr>
              <a:t>años</a:t>
            </a: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s-AR" dirty="0" smtClean="0">
              <a:latin typeface="Lora"/>
              <a:sym typeface="Lora"/>
            </a:endParaRPr>
          </a:p>
          <a:p>
            <a:pPr marL="28575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dirty="0">
                <a:latin typeface="Lora"/>
              </a:rPr>
              <a:t>Supongamos que queremos obtener el salario promedio por </a:t>
            </a:r>
            <a:r>
              <a:rPr lang="es-ES" dirty="0" smtClean="0">
                <a:latin typeface="Lora"/>
              </a:rPr>
              <a:t>ficha, </a:t>
            </a:r>
            <a:r>
              <a:rPr lang="es-ES" dirty="0">
                <a:latin typeface="Lora"/>
              </a:rPr>
              <a:t>junto a la cantidad de </a:t>
            </a:r>
            <a:r>
              <a:rPr lang="es-ES" dirty="0" smtClean="0">
                <a:latin typeface="Lora"/>
              </a:rPr>
              <a:t>integrantes </a:t>
            </a:r>
            <a:r>
              <a:rPr lang="es-ES" dirty="0">
                <a:latin typeface="Lora"/>
              </a:rPr>
              <a:t>en </a:t>
            </a:r>
            <a:r>
              <a:rPr lang="es-ES" dirty="0" smtClean="0">
                <a:latin typeface="Lora"/>
              </a:rPr>
              <a:t>esa ficha </a:t>
            </a:r>
            <a:r>
              <a:rPr lang="es-ES" dirty="0">
                <a:latin typeface="Lora"/>
              </a:rPr>
              <a:t>pero solo para </a:t>
            </a:r>
            <a:r>
              <a:rPr lang="es-ES" dirty="0" smtClean="0">
                <a:latin typeface="Lora"/>
              </a:rPr>
              <a:t>aquellas fichas </a:t>
            </a:r>
            <a:r>
              <a:rPr lang="es-ES" dirty="0">
                <a:latin typeface="Lora"/>
              </a:rPr>
              <a:t>que tengan </a:t>
            </a:r>
            <a:r>
              <a:rPr lang="es-ES" dirty="0" smtClean="0">
                <a:latin typeface="Lora"/>
              </a:rPr>
              <a:t>más </a:t>
            </a:r>
            <a:r>
              <a:rPr lang="es-ES" dirty="0">
                <a:latin typeface="Lora"/>
              </a:rPr>
              <a:t>de </a:t>
            </a:r>
            <a:r>
              <a:rPr lang="es-ES" dirty="0" smtClean="0">
                <a:latin typeface="Lora"/>
              </a:rPr>
              <a:t>4 integrantes</a:t>
            </a:r>
            <a:endParaRPr dirty="0">
              <a:latin typeface="Lora"/>
            </a:endParaRPr>
          </a:p>
        </p:txBody>
      </p:sp>
      <p:pic>
        <p:nvPicPr>
          <p:cNvPr id="448" name="Google Shape;448;g2244b834a14_0_6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44b834a14_0_680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244b834a14_0_680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Operador </a:t>
            </a: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J</a:t>
            </a: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OIN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55" name="Google Shape;455;g2244b834a14_0_680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g2244b834a14_0_680"/>
          <p:cNvSpPr/>
          <p:nvPr/>
        </p:nvSpPr>
        <p:spPr>
          <a:xfrm>
            <a:off x="1076225" y="1008993"/>
            <a:ext cx="2297596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La cláusula </a:t>
            </a:r>
            <a:r>
              <a:rPr lang="es-AR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JOIN</a:t>
            </a:r>
            <a:r>
              <a:rPr lang="ko" sz="1400" b="0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permite combinar registros de varias tablas , para ello tienen que tener uno o más campos que se relacionen entre ellas, esto se establece en la condición ON</a:t>
            </a:r>
            <a:endParaRPr dirty="0"/>
          </a:p>
          <a:p>
            <a:pPr marL="0" marR="0" lvl="0" indent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58" name="Google Shape;458;g2244b834a14_0_6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69" y="1229709"/>
            <a:ext cx="5021614" cy="2428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44b834a14_0_690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2244b834a14_0_690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Tipos de Join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65" name="Google Shape;465;g2244b834a14_0_690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g2244b834a14_0_690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s-ES" dirty="0">
                <a:latin typeface="Lora" pitchFamily="2" charset="0"/>
              </a:rPr>
              <a:t>Existen más </a:t>
            </a:r>
            <a:r>
              <a:rPr lang="es-ES" b="1" dirty="0">
                <a:latin typeface="Lora" pitchFamily="2" charset="0"/>
              </a:rPr>
              <a:t>tipos de </a:t>
            </a:r>
            <a:r>
              <a:rPr lang="es-ES" b="1" dirty="0" err="1">
                <a:latin typeface="Lora" pitchFamily="2" charset="0"/>
              </a:rPr>
              <a:t>joins</a:t>
            </a:r>
            <a:r>
              <a:rPr lang="es-ES" b="1" dirty="0">
                <a:latin typeface="Lora" pitchFamily="2" charset="0"/>
              </a:rPr>
              <a:t> en SQL</a:t>
            </a:r>
            <a:r>
              <a:rPr lang="es-ES" dirty="0">
                <a:latin typeface="Lora" pitchFamily="2" charset="0"/>
              </a:rPr>
              <a:t> que los que aquí se </a:t>
            </a:r>
            <a:r>
              <a:rPr lang="es-ES" dirty="0" smtClean="0">
                <a:latin typeface="Lora" pitchFamily="2" charset="0"/>
              </a:rPr>
              <a:t>explican.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s-ES" dirty="0" smtClean="0">
                <a:latin typeface="Lora" pitchFamily="2" charset="0"/>
              </a:rPr>
              <a:t>Los </a:t>
            </a:r>
            <a:r>
              <a:rPr lang="es-ES" dirty="0">
                <a:latin typeface="Lora" pitchFamily="2" charset="0"/>
              </a:rPr>
              <a:t>más importantes son los siguientes</a:t>
            </a:r>
            <a:r>
              <a:rPr lang="es-ES" dirty="0" smtClean="0">
                <a:latin typeface="Lora" pitchFamily="2" charset="0"/>
              </a:rPr>
              <a:t>:</a:t>
            </a:r>
          </a:p>
          <a:p>
            <a:pPr lvl="0">
              <a:lnSpc>
                <a:spcPct val="150000"/>
              </a:lnSpc>
              <a:buSzPts val="1400"/>
            </a:pPr>
            <a:endParaRPr lang="es-AR" altLang="ko" sz="1400" b="1" i="0" u="none" strike="noStrike" cap="none" dirty="0" smtClean="0">
              <a:solidFill>
                <a:srgbClr val="3A3838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ko" sz="14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Inner join</a:t>
            </a:r>
            <a:r>
              <a:rPr lang="es-AR" altLang="ko" sz="14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s-ES" altLang="ko" dirty="0" smtClean="0">
                <a:latin typeface="Lora" pitchFamily="2" charset="0"/>
                <a:ea typeface="Lora"/>
              </a:rPr>
              <a:t>d</a:t>
            </a:r>
            <a:r>
              <a:rPr lang="es-ES" dirty="0" smtClean="0">
                <a:latin typeface="Lora" pitchFamily="2" charset="0"/>
              </a:rPr>
              <a:t>evuelve</a:t>
            </a:r>
            <a:r>
              <a:rPr lang="es-ES" dirty="0">
                <a:latin typeface="Lora" pitchFamily="2" charset="0"/>
              </a:rPr>
              <a:t> </a:t>
            </a:r>
            <a:r>
              <a:rPr lang="es-ES" b="1" dirty="0">
                <a:latin typeface="Lora" pitchFamily="2" charset="0"/>
              </a:rPr>
              <a:t>todas las filas</a:t>
            </a:r>
            <a:r>
              <a:rPr lang="es-ES" dirty="0">
                <a:latin typeface="Lora" pitchFamily="2" charset="0"/>
              </a:rPr>
              <a:t> cuando hay al menos </a:t>
            </a:r>
            <a:r>
              <a:rPr lang="es-ES" b="1" dirty="0">
                <a:latin typeface="Lora" pitchFamily="2" charset="0"/>
              </a:rPr>
              <a:t>una coincidencia</a:t>
            </a:r>
            <a:r>
              <a:rPr lang="es-ES" dirty="0">
                <a:latin typeface="Lora" pitchFamily="2" charset="0"/>
              </a:rPr>
              <a:t> en </a:t>
            </a:r>
            <a:r>
              <a:rPr lang="es-ES" b="1" dirty="0">
                <a:latin typeface="Lora" pitchFamily="2" charset="0"/>
              </a:rPr>
              <a:t>ambas</a:t>
            </a:r>
            <a:r>
              <a:rPr lang="es-ES" dirty="0">
                <a:latin typeface="Lora" pitchFamily="2" charset="0"/>
              </a:rPr>
              <a:t> tablas</a:t>
            </a:r>
            <a:r>
              <a:rPr lang="es-ES" dirty="0" smtClean="0">
                <a:latin typeface="Lora" pitchFamily="2" charset="0"/>
              </a:rPr>
              <a:t>.</a:t>
            </a: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endParaRPr lang="es-ES" dirty="0">
              <a:latin typeface="Lora" pitchFamily="2" charset="0"/>
            </a:endParaRPr>
          </a:p>
          <a:p>
            <a:pPr marL="285750" lvl="0" indent="-285750">
              <a:buSzPts val="1400"/>
              <a:buFont typeface="Arial"/>
              <a:buChar char="•"/>
            </a:pPr>
            <a:r>
              <a:rPr lang="ko" sz="14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Left join</a:t>
            </a:r>
            <a:r>
              <a:rPr lang="es-AR" altLang="ko" sz="14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s-ES" altLang="ko" dirty="0">
                <a:latin typeface="Lora" pitchFamily="2" charset="0"/>
                <a:ea typeface="Lora"/>
              </a:rPr>
              <a:t>d</a:t>
            </a:r>
            <a:r>
              <a:rPr lang="es-ES" dirty="0" smtClean="0">
                <a:latin typeface="Lora" pitchFamily="2" charset="0"/>
              </a:rPr>
              <a:t>evuelve </a:t>
            </a:r>
            <a:r>
              <a:rPr lang="es-ES" dirty="0">
                <a:latin typeface="Lora" pitchFamily="2" charset="0"/>
              </a:rPr>
              <a:t>todas las filas de la tabla de la </a:t>
            </a:r>
            <a:r>
              <a:rPr lang="es-ES" b="1" dirty="0">
                <a:latin typeface="Lora" pitchFamily="2" charset="0"/>
              </a:rPr>
              <a:t>izquierda</a:t>
            </a:r>
            <a:r>
              <a:rPr lang="es-ES" dirty="0">
                <a:latin typeface="Lora" pitchFamily="2" charset="0"/>
              </a:rPr>
              <a:t>, y las filas coincidentes de la tabla de la </a:t>
            </a:r>
            <a:r>
              <a:rPr lang="es-ES" b="1" dirty="0">
                <a:latin typeface="Lora" pitchFamily="2" charset="0"/>
              </a:rPr>
              <a:t>derecha</a:t>
            </a:r>
            <a:r>
              <a:rPr lang="es-ES" dirty="0" smtClean="0">
                <a:latin typeface="Lora" pitchFamily="2" charset="0"/>
              </a:rPr>
              <a:t>.</a:t>
            </a:r>
          </a:p>
          <a:p>
            <a:pPr marL="285750" lvl="0" indent="-285750">
              <a:buSzPts val="1400"/>
              <a:buFont typeface="Arial"/>
              <a:buChar char="•"/>
            </a:pPr>
            <a:endParaRPr sz="1400" b="1" i="0" u="none" strike="noStrike" cap="none" dirty="0">
              <a:solidFill>
                <a:srgbClr val="3A3838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lvl="0" indent="-285750">
              <a:buSzPts val="1400"/>
              <a:buFont typeface="Arial"/>
              <a:buChar char="•"/>
            </a:pPr>
            <a:r>
              <a:rPr lang="ko" sz="14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Right join</a:t>
            </a:r>
            <a:r>
              <a:rPr lang="es-AR" altLang="ko" sz="14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s-ES" altLang="ko" dirty="0">
                <a:ea typeface="Lora"/>
              </a:rPr>
              <a:t>d</a:t>
            </a:r>
            <a:r>
              <a:rPr lang="es-ES" dirty="0" smtClean="0"/>
              <a:t>evuelve </a:t>
            </a:r>
            <a:r>
              <a:rPr lang="es-ES" dirty="0"/>
              <a:t>todas las filas de la tabla de la </a:t>
            </a:r>
            <a:r>
              <a:rPr lang="es-ES" b="1" dirty="0"/>
              <a:t>derecha</a:t>
            </a:r>
            <a:r>
              <a:rPr lang="es-ES" dirty="0"/>
              <a:t>, y las filas coincidentes de la tabla de la </a:t>
            </a:r>
            <a:r>
              <a:rPr lang="es-ES" b="1" dirty="0"/>
              <a:t>izquierda</a:t>
            </a:r>
            <a:r>
              <a:rPr lang="es-ES" dirty="0"/>
              <a:t>.</a:t>
            </a:r>
            <a:endParaRPr sz="14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196850">
              <a:lnSpc>
                <a:spcPct val="126071"/>
              </a:lnSpc>
              <a:buSzPts val="1400"/>
            </a:pPr>
            <a:endParaRPr lang="es-AR" dirty="0" smtClean="0">
              <a:latin typeface="Lora"/>
              <a:ea typeface="Lora"/>
              <a:cs typeface="Lora"/>
              <a:sym typeface="Lora"/>
            </a:endParaRPr>
          </a:p>
          <a:p>
            <a:pPr marL="285750" lvl="0" indent="-196850">
              <a:lnSpc>
                <a:spcPct val="126071"/>
              </a:lnSpc>
              <a:buSzPts val="1400"/>
            </a:pPr>
            <a:r>
              <a:rPr lang="es-AR" dirty="0" smtClean="0">
                <a:latin typeface="Lora"/>
                <a:ea typeface="Lora"/>
                <a:cs typeface="Lora"/>
                <a:sym typeface="Lora"/>
              </a:rPr>
              <a:t>Sintaxis</a:t>
            </a:r>
            <a:r>
              <a:rPr lang="es-AR" dirty="0"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s-AR" dirty="0" smtClean="0">
                <a:latin typeface="Lora"/>
                <a:ea typeface="Lora"/>
                <a:cs typeface="Lora"/>
                <a:sym typeface="Lora"/>
              </a:rPr>
              <a:t>	</a:t>
            </a:r>
            <a:r>
              <a:rPr lang="es-AR" sz="1200" dirty="0" smtClean="0">
                <a:latin typeface="Lora"/>
                <a:ea typeface="Lora"/>
                <a:cs typeface="Lora"/>
                <a:sym typeface="Lora"/>
              </a:rPr>
              <a:t>SELECT </a:t>
            </a:r>
            <a:r>
              <a:rPr lang="es-AR" sz="1200" dirty="0" err="1">
                <a:latin typeface="Lora"/>
                <a:ea typeface="Lora"/>
                <a:cs typeface="Lora"/>
                <a:sym typeface="Lora"/>
              </a:rPr>
              <a:t>nombreColumna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(s)</a:t>
            </a:r>
          </a:p>
          <a:p>
            <a:pPr marL="285750" lvl="0" indent="-196850">
              <a:lnSpc>
                <a:spcPct val="126071"/>
              </a:lnSpc>
              <a:buSzPts val="1400"/>
            </a:pPr>
            <a:r>
              <a:rPr lang="es-AR" sz="1200" dirty="0" smtClean="0">
                <a:latin typeface="Lora"/>
                <a:ea typeface="Lora"/>
                <a:cs typeface="Lora"/>
                <a:sym typeface="Lora"/>
              </a:rPr>
              <a:t>		FROM tabla1 INNER 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JOIN tabla2</a:t>
            </a:r>
          </a:p>
          <a:p>
            <a:pPr marL="285750" lvl="0" indent="-196850">
              <a:lnSpc>
                <a:spcPct val="126071"/>
              </a:lnSpc>
              <a:buSzPts val="1400"/>
            </a:pPr>
            <a:r>
              <a:rPr lang="es-AR" sz="1200" dirty="0" smtClean="0">
                <a:latin typeface="Lora"/>
                <a:ea typeface="Lora"/>
                <a:cs typeface="Lora"/>
                <a:sym typeface="Lora"/>
              </a:rPr>
              <a:t>		ON 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tabla1.nombreColumna=table2.nombreColumna;</a:t>
            </a:r>
            <a:endParaRPr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67" name="Google Shape;467;g2244b834a14_0_6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6694" y="896921"/>
            <a:ext cx="2372191" cy="1754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244b834a14_0_6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807125" y="1878725"/>
            <a:ext cx="634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Introducción</a:t>
            </a:r>
            <a:r>
              <a:rPr lang="ko" sz="2000" b="1" i="0" u="none" strike="noStrike" cap="none" dirty="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/>
            </a:r>
            <a:br>
              <a:rPr lang="ko" sz="2000" b="1" i="0" u="none" strike="noStrike" cap="none" dirty="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ko" sz="2000" b="1" i="0" u="none" strike="noStrike" cap="none" dirty="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/>
            </a:r>
            <a:br>
              <a:rPr lang="ko" sz="2000" b="1" i="0" u="none" strike="noStrike" cap="none" dirty="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</a:br>
            <a:endParaRPr sz="2000" b="1" i="0" u="none" strike="noStrike" cap="none" dirty="0"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807125" y="2632309"/>
            <a:ext cx="4800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dirty="0">
                <a:solidFill>
                  <a:srgbClr val="242C4F"/>
                </a:solidFill>
                <a:latin typeface="Lora" pitchFamily="2" charset="0"/>
                <a:ea typeface="Montserrat SemiBold"/>
                <a:cs typeface="Montserrat SemiBold"/>
                <a:sym typeface="Montserrat SemiBold"/>
              </a:rPr>
              <a:t>¿Qué es una base de datos?</a:t>
            </a:r>
            <a:endParaRPr sz="1500" b="0" i="0" u="none" strike="noStrike" cap="none" dirty="0">
              <a:solidFill>
                <a:srgbClr val="242C4F"/>
              </a:solidFill>
              <a:latin typeface="Lora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892850" y="2427825"/>
            <a:ext cx="269100" cy="0"/>
          </a:xfrm>
          <a:prstGeom prst="straightConnector1">
            <a:avLst/>
          </a:prstGeom>
          <a:noFill/>
          <a:ln w="222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7943850" y="690263"/>
            <a:ext cx="2371725" cy="391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807125" y="2991382"/>
            <a:ext cx="4800600" cy="63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 dirty="0">
                <a:solidFill>
                  <a:srgbClr val="242C4F"/>
                </a:solidFill>
                <a:latin typeface="Lora" pitchFamily="2" charset="0"/>
                <a:ea typeface="Montserrat Medium"/>
                <a:cs typeface="Montserrat Medium"/>
                <a:sym typeface="Montserrat Medium"/>
              </a:rPr>
              <a:t>¿Cómo lo definirían ustedes?</a:t>
            </a:r>
            <a:endParaRPr lang="es-AR" altLang="ko" sz="1200" dirty="0">
              <a:solidFill>
                <a:srgbClr val="242C4F"/>
              </a:solidFill>
              <a:latin typeface="Lora" pitchFamily="2" charset="0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AR" altLang="ko" sz="1200" dirty="0">
              <a:solidFill>
                <a:srgbClr val="242C4F"/>
              </a:solidFill>
              <a:latin typeface="Lora" pitchFamily="2" charset="0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200" b="0" i="0" u="none" strike="noStrike" cap="none" dirty="0">
                <a:solidFill>
                  <a:srgbClr val="242C4F"/>
                </a:solidFill>
                <a:latin typeface="Lora" pitchFamily="2" charset="0"/>
                <a:ea typeface="Montserrat Medium"/>
                <a:cs typeface="Montserrat Medium"/>
                <a:sym typeface="Montserrat Medium"/>
              </a:rPr>
              <a:t>¿Qué ejemplos podemos pensar?</a:t>
            </a:r>
            <a:endParaRPr sz="1200" b="0" i="0" u="none" strike="noStrike" cap="none" dirty="0">
              <a:solidFill>
                <a:srgbClr val="242C4F"/>
              </a:solidFill>
              <a:latin typeface="Lora" pitchFamily="2" charset="0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700" y="1874250"/>
            <a:ext cx="1395000" cy="13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44b834a14_0_634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2244b834a14_0_634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Ejemplo </a:t>
            </a: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de </a:t>
            </a:r>
            <a:r>
              <a:rPr lang="es-AR" alt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Juntas – INNER JOIN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9" name="Google Shape;409;g2244b834a14_0_634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g2244b834a14_0_634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2244b834a14_0_6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53" y="1170912"/>
            <a:ext cx="3381847" cy="12384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075" y="1140757"/>
            <a:ext cx="2991267" cy="124794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90153" y="2625405"/>
            <a:ext cx="3494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latin typeface="Lora" pitchFamily="2" charset="0"/>
              </a:rPr>
              <a:t>Queremos ver todos los clientes con pedidos</a:t>
            </a:r>
          </a:p>
          <a:p>
            <a:endParaRPr lang="es-ES" sz="1200" dirty="0" smtClean="0">
              <a:latin typeface="Lora" pitchFamily="2" charset="0"/>
            </a:endParaRPr>
          </a:p>
          <a:p>
            <a:endParaRPr lang="es-ES" sz="1200" dirty="0">
              <a:latin typeface="Lora" pitchFamily="2" charset="0"/>
            </a:endParaRPr>
          </a:p>
          <a:p>
            <a:r>
              <a:rPr lang="es-AR" sz="1200" b="1" dirty="0" smtClean="0">
                <a:latin typeface="Lora" pitchFamily="2" charset="0"/>
              </a:rPr>
              <a:t>SELECT</a:t>
            </a:r>
            <a:r>
              <a:rPr lang="es-AR" sz="1200" dirty="0" smtClean="0">
                <a:latin typeface="Lora" pitchFamily="2" charset="0"/>
              </a:rPr>
              <a:t> </a:t>
            </a:r>
            <a:r>
              <a:rPr lang="es-AR" sz="1200" dirty="0" err="1" smtClean="0">
                <a:latin typeface="Lora" pitchFamily="2" charset="0"/>
              </a:rPr>
              <a:t>Clientes.nombre</a:t>
            </a:r>
            <a:r>
              <a:rPr lang="es-AR" sz="1200" dirty="0" smtClean="0">
                <a:latin typeface="Lora" pitchFamily="2" charset="0"/>
              </a:rPr>
              <a:t> as Cliente</a:t>
            </a:r>
            <a:r>
              <a:rPr lang="es-AR" sz="1200" dirty="0">
                <a:latin typeface="Lora" pitchFamily="2" charset="0"/>
              </a:rPr>
              <a:t>, </a:t>
            </a:r>
            <a:endParaRPr lang="es-AR" sz="1200" dirty="0" smtClean="0">
              <a:latin typeface="Lora" pitchFamily="2" charset="0"/>
            </a:endParaRPr>
          </a:p>
          <a:p>
            <a:r>
              <a:rPr lang="es-AR" sz="1200" dirty="0" smtClean="0">
                <a:latin typeface="Lora" pitchFamily="2" charset="0"/>
              </a:rPr>
              <a:t>Pedidos.id as </a:t>
            </a:r>
            <a:r>
              <a:rPr lang="es-AR" sz="1200" dirty="0" err="1" smtClean="0">
                <a:latin typeface="Lora" pitchFamily="2" charset="0"/>
              </a:rPr>
              <a:t>NroPedido</a:t>
            </a:r>
            <a:r>
              <a:rPr lang="es-AR" sz="1200" dirty="0" smtClean="0">
                <a:latin typeface="Lora" pitchFamily="2" charset="0"/>
              </a:rPr>
              <a:t> </a:t>
            </a:r>
          </a:p>
          <a:p>
            <a:r>
              <a:rPr lang="es-AR" sz="1200" b="1" dirty="0" smtClean="0">
                <a:latin typeface="Lora" pitchFamily="2" charset="0"/>
              </a:rPr>
              <a:t>FROM</a:t>
            </a:r>
            <a:r>
              <a:rPr lang="es-AR" sz="1200" dirty="0" smtClean="0">
                <a:latin typeface="Lora" pitchFamily="2" charset="0"/>
              </a:rPr>
              <a:t> Clientes </a:t>
            </a:r>
            <a:r>
              <a:rPr lang="es-AR" sz="1200" b="1" dirty="0" smtClean="0">
                <a:latin typeface="Lora" pitchFamily="2" charset="0"/>
              </a:rPr>
              <a:t>INNER </a:t>
            </a:r>
            <a:r>
              <a:rPr lang="es-AR" sz="1200" b="1" dirty="0">
                <a:latin typeface="Lora" pitchFamily="2" charset="0"/>
              </a:rPr>
              <a:t>JOIN </a:t>
            </a:r>
            <a:r>
              <a:rPr lang="es-AR" sz="1200" dirty="0">
                <a:latin typeface="Lora" pitchFamily="2" charset="0"/>
              </a:rPr>
              <a:t>Pedidos </a:t>
            </a:r>
            <a:endParaRPr lang="es-AR" sz="1200" dirty="0" smtClean="0">
              <a:latin typeface="Lora" pitchFamily="2" charset="0"/>
            </a:endParaRPr>
          </a:p>
          <a:p>
            <a:r>
              <a:rPr lang="es-AR" sz="1200" b="1" dirty="0" smtClean="0">
                <a:latin typeface="Lora" pitchFamily="2" charset="0"/>
              </a:rPr>
              <a:t>ON</a:t>
            </a:r>
            <a:r>
              <a:rPr lang="es-AR" sz="1200" dirty="0" smtClean="0">
                <a:latin typeface="Lora" pitchFamily="2" charset="0"/>
              </a:rPr>
              <a:t> Clientes.id=</a:t>
            </a:r>
            <a:r>
              <a:rPr lang="es-AR" sz="1200" dirty="0" err="1" smtClean="0">
                <a:latin typeface="Lora" pitchFamily="2" charset="0"/>
              </a:rPr>
              <a:t>Pedidos.cliente_id</a:t>
            </a:r>
            <a:endParaRPr lang="es-AR" sz="1200" dirty="0">
              <a:latin typeface="Lora" pitchFamily="2" charset="0"/>
            </a:endParaRPr>
          </a:p>
          <a:p>
            <a:r>
              <a:rPr lang="es-AR" sz="1200" b="1" dirty="0">
                <a:latin typeface="Lora" pitchFamily="2" charset="0"/>
              </a:rPr>
              <a:t>ORDER BY </a:t>
            </a:r>
            <a:r>
              <a:rPr lang="es-AR" sz="1200" dirty="0" err="1" smtClean="0">
                <a:latin typeface="Lora" pitchFamily="2" charset="0"/>
              </a:rPr>
              <a:t>Clientes.nombre</a:t>
            </a:r>
            <a:r>
              <a:rPr lang="es-AR" sz="1200" dirty="0" smtClean="0">
                <a:latin typeface="Lora" pitchFamily="2" charset="0"/>
              </a:rPr>
              <a:t>;</a:t>
            </a:r>
            <a:endParaRPr lang="es-AR" sz="1200" dirty="0">
              <a:latin typeface="Lora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953" y="2707509"/>
            <a:ext cx="340090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6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44b834a14_0_634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2244b834a14_0_634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Ejemplo </a:t>
            </a: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de </a:t>
            </a:r>
            <a:r>
              <a:rPr lang="es-AR" alt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Juntas – LEFT JOIN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9" name="Google Shape;409;g2244b834a14_0_634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g2244b834a14_0_634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2244b834a14_0_6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53" y="1025426"/>
            <a:ext cx="3381847" cy="12384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928" y="1015900"/>
            <a:ext cx="2991267" cy="124794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70360" y="2391059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 smtClean="0">
                <a:latin typeface="Lora" pitchFamily="2" charset="0"/>
              </a:rPr>
              <a:t>Queremos </a:t>
            </a:r>
            <a:r>
              <a:rPr lang="es-ES" sz="1200" dirty="0">
                <a:latin typeface="Lora" pitchFamily="2" charset="0"/>
              </a:rPr>
              <a:t>mostrar todos los clientes, y cualquier pedido que pudieran haber </a:t>
            </a:r>
            <a:r>
              <a:rPr lang="es-ES" sz="1200" dirty="0" smtClean="0">
                <a:latin typeface="Lora" pitchFamily="2" charset="0"/>
              </a:rPr>
              <a:t>encargado</a:t>
            </a:r>
          </a:p>
          <a:p>
            <a:endParaRPr lang="es-ES" sz="1200" dirty="0">
              <a:latin typeface="Lora" pitchFamily="2" charset="0"/>
            </a:endParaRPr>
          </a:p>
          <a:p>
            <a:r>
              <a:rPr lang="es-AR" sz="1200" b="1" dirty="0">
                <a:latin typeface="Lora" pitchFamily="2" charset="0"/>
              </a:rPr>
              <a:t>SELECT</a:t>
            </a:r>
            <a:r>
              <a:rPr lang="es-AR" sz="1200" dirty="0">
                <a:latin typeface="Lora" pitchFamily="2" charset="0"/>
              </a:rPr>
              <a:t> </a:t>
            </a:r>
            <a:r>
              <a:rPr lang="es-AR" sz="1200" dirty="0" err="1">
                <a:latin typeface="Lora" pitchFamily="2" charset="0"/>
              </a:rPr>
              <a:t>Clientes.nombre</a:t>
            </a:r>
            <a:r>
              <a:rPr lang="es-AR" sz="1200" dirty="0">
                <a:latin typeface="Lora" pitchFamily="2" charset="0"/>
              </a:rPr>
              <a:t> AS Cliente, </a:t>
            </a:r>
            <a:endParaRPr lang="es-AR" sz="1200" dirty="0" smtClean="0">
              <a:latin typeface="Lora" pitchFamily="2" charset="0"/>
            </a:endParaRPr>
          </a:p>
          <a:p>
            <a:r>
              <a:rPr lang="es-AR" sz="1200" dirty="0" smtClean="0">
                <a:latin typeface="Lora" pitchFamily="2" charset="0"/>
              </a:rPr>
              <a:t>Pedidos.id </a:t>
            </a:r>
            <a:r>
              <a:rPr lang="es-AR" sz="1200" dirty="0">
                <a:latin typeface="Lora" pitchFamily="2" charset="0"/>
              </a:rPr>
              <a:t>AS </a:t>
            </a:r>
            <a:r>
              <a:rPr lang="es-AR" sz="1200" dirty="0" err="1">
                <a:latin typeface="Lora" pitchFamily="2" charset="0"/>
              </a:rPr>
              <a:t>NroPedido</a:t>
            </a:r>
            <a:endParaRPr lang="es-AR" sz="1200" dirty="0">
              <a:latin typeface="Lora" pitchFamily="2" charset="0"/>
            </a:endParaRPr>
          </a:p>
          <a:p>
            <a:r>
              <a:rPr lang="es-AR" sz="1200" b="1" dirty="0">
                <a:latin typeface="Lora" pitchFamily="2" charset="0"/>
              </a:rPr>
              <a:t>FROM</a:t>
            </a:r>
            <a:r>
              <a:rPr lang="es-AR" sz="1200" dirty="0">
                <a:latin typeface="Lora" pitchFamily="2" charset="0"/>
              </a:rPr>
              <a:t> Clientes </a:t>
            </a:r>
            <a:r>
              <a:rPr lang="es-AR" sz="1200" b="1" dirty="0">
                <a:latin typeface="Lora" pitchFamily="2" charset="0"/>
              </a:rPr>
              <a:t>LEFT JOIN </a:t>
            </a:r>
            <a:r>
              <a:rPr lang="es-AR" sz="1200" dirty="0">
                <a:latin typeface="Lora" pitchFamily="2" charset="0"/>
              </a:rPr>
              <a:t>Pedidos </a:t>
            </a:r>
            <a:r>
              <a:rPr lang="es-AR" sz="1200" b="1" dirty="0">
                <a:latin typeface="Lora" pitchFamily="2" charset="0"/>
              </a:rPr>
              <a:t>ON</a:t>
            </a:r>
            <a:r>
              <a:rPr lang="es-AR" sz="1200" dirty="0">
                <a:latin typeface="Lora" pitchFamily="2" charset="0"/>
              </a:rPr>
              <a:t> Clientes.id=</a:t>
            </a:r>
            <a:r>
              <a:rPr lang="es-AR" sz="1200" dirty="0" err="1">
                <a:latin typeface="Lora" pitchFamily="2" charset="0"/>
              </a:rPr>
              <a:t>Pedidos.cliente_id</a:t>
            </a:r>
            <a:endParaRPr lang="es-AR" sz="1200" dirty="0">
              <a:latin typeface="Lora" pitchFamily="2" charset="0"/>
            </a:endParaRPr>
          </a:p>
          <a:p>
            <a:r>
              <a:rPr lang="es-AR" sz="1200" b="1" dirty="0">
                <a:latin typeface="Lora" pitchFamily="2" charset="0"/>
              </a:rPr>
              <a:t>ORDER BY</a:t>
            </a:r>
            <a:r>
              <a:rPr lang="es-AR" sz="1200" dirty="0">
                <a:latin typeface="Lora" pitchFamily="2" charset="0"/>
              </a:rPr>
              <a:t> </a:t>
            </a:r>
            <a:r>
              <a:rPr lang="es-AR" sz="1200" dirty="0" err="1">
                <a:latin typeface="Lora" pitchFamily="2" charset="0"/>
              </a:rPr>
              <a:t>Clientes.nombre</a:t>
            </a:r>
            <a:r>
              <a:rPr lang="es-AR" sz="1200" dirty="0">
                <a:latin typeface="Lora" pitchFamily="2" charset="0"/>
              </a:rPr>
              <a:t>;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8" y="2741115"/>
            <a:ext cx="3400900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4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44b834a14_0_634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2244b834a14_0_634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Ejemplo </a:t>
            </a: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de </a:t>
            </a:r>
            <a:r>
              <a:rPr lang="es-AR" alt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Juntas – RIGHT JOIN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9" name="Google Shape;409;g2244b834a14_0_634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g2244b834a14_0_634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2244b834a14_0_6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53" y="1170912"/>
            <a:ext cx="3381847" cy="12384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075" y="1140757"/>
            <a:ext cx="2991267" cy="124794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90153" y="262540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 smtClean="0">
                <a:latin typeface="Lora" pitchFamily="2" charset="0"/>
              </a:rPr>
              <a:t>Queremos ver todos los pedidos realizados con sus clientes</a:t>
            </a:r>
          </a:p>
          <a:p>
            <a:endParaRPr lang="es-ES" sz="1200" dirty="0">
              <a:latin typeface="Lora" pitchFamily="2" charset="0"/>
            </a:endParaRPr>
          </a:p>
          <a:p>
            <a:r>
              <a:rPr lang="es-AR" sz="1200" b="1" dirty="0">
                <a:latin typeface="Lora" pitchFamily="2" charset="0"/>
              </a:rPr>
              <a:t>SELECT</a:t>
            </a:r>
            <a:r>
              <a:rPr lang="es-AR" sz="1200" dirty="0">
                <a:latin typeface="Lora" pitchFamily="2" charset="0"/>
              </a:rPr>
              <a:t> Pedidos.id as </a:t>
            </a:r>
            <a:r>
              <a:rPr lang="es-AR" sz="1200" dirty="0" err="1">
                <a:latin typeface="Lora" pitchFamily="2" charset="0"/>
              </a:rPr>
              <a:t>NroPedido</a:t>
            </a:r>
            <a:r>
              <a:rPr lang="es-AR" sz="1200" dirty="0">
                <a:latin typeface="Lora" pitchFamily="2" charset="0"/>
              </a:rPr>
              <a:t>, </a:t>
            </a:r>
            <a:r>
              <a:rPr lang="es-AR" sz="1200" dirty="0" err="1">
                <a:latin typeface="Lora" pitchFamily="2" charset="0"/>
              </a:rPr>
              <a:t>Clientes.nombre</a:t>
            </a:r>
            <a:r>
              <a:rPr lang="es-AR" sz="1200" dirty="0">
                <a:latin typeface="Lora" pitchFamily="2" charset="0"/>
              </a:rPr>
              <a:t> as Cliente</a:t>
            </a:r>
          </a:p>
          <a:p>
            <a:r>
              <a:rPr lang="es-AR" sz="1200" b="1" dirty="0">
                <a:latin typeface="Lora" pitchFamily="2" charset="0"/>
              </a:rPr>
              <a:t>FROM</a:t>
            </a:r>
            <a:r>
              <a:rPr lang="es-AR" sz="1200" dirty="0">
                <a:latin typeface="Lora" pitchFamily="2" charset="0"/>
              </a:rPr>
              <a:t> Clientes </a:t>
            </a:r>
            <a:r>
              <a:rPr lang="es-AR" sz="1200" b="1" dirty="0">
                <a:latin typeface="Lora" pitchFamily="2" charset="0"/>
              </a:rPr>
              <a:t>RIGHT JOIN </a:t>
            </a:r>
            <a:r>
              <a:rPr lang="es-AR" sz="1200" dirty="0">
                <a:latin typeface="Lora" pitchFamily="2" charset="0"/>
              </a:rPr>
              <a:t>Pedidos</a:t>
            </a:r>
          </a:p>
          <a:p>
            <a:r>
              <a:rPr lang="es-AR" sz="1200" b="1" dirty="0">
                <a:latin typeface="Lora" pitchFamily="2" charset="0"/>
              </a:rPr>
              <a:t>ON</a:t>
            </a:r>
            <a:r>
              <a:rPr lang="es-AR" sz="1200" dirty="0">
                <a:latin typeface="Lora" pitchFamily="2" charset="0"/>
              </a:rPr>
              <a:t> Clientes.id=</a:t>
            </a:r>
            <a:r>
              <a:rPr lang="es-AR" sz="1200" dirty="0" err="1">
                <a:latin typeface="Lora" pitchFamily="2" charset="0"/>
              </a:rPr>
              <a:t>Pedidos.cliente_id</a:t>
            </a:r>
            <a:endParaRPr lang="es-AR" sz="1200" dirty="0">
              <a:latin typeface="Lora" pitchFamily="2" charset="0"/>
            </a:endParaRPr>
          </a:p>
          <a:p>
            <a:r>
              <a:rPr lang="es-AR" sz="1200" b="1" dirty="0">
                <a:latin typeface="Lora" pitchFamily="2" charset="0"/>
              </a:rPr>
              <a:t>ORDER BY </a:t>
            </a:r>
            <a:r>
              <a:rPr lang="es-AR" sz="1200" dirty="0">
                <a:latin typeface="Lora" pitchFamily="2" charset="0"/>
              </a:rPr>
              <a:t>Pedidos.id;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209" y="3283429"/>
            <a:ext cx="3362794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44b834a14_0_700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244b834a14_0_700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Union / Union all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75" name="Google Shape;475;g2244b834a14_0_700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g2244b834a14_0_700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Se utiliza para unir el resultado de dos o más selects</a:t>
            </a:r>
            <a:endParaRPr sz="1400" b="0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Los campos de cada select deben ser los mismos y del mismo tipo de datos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Diferencia entre Union y Union all</a:t>
            </a:r>
            <a:endParaRPr sz="1400" b="0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lvl="0">
              <a:buSzPts val="1400"/>
            </a:pPr>
            <a:endParaRPr lang="en-US" sz="1200" b="1" dirty="0">
              <a:latin typeface="Lora" pitchFamily="2" charset="0"/>
            </a:endParaRPr>
          </a:p>
          <a:p>
            <a:pPr lvl="0">
              <a:buSzPts val="1400"/>
            </a:pPr>
            <a:r>
              <a:rPr lang="en-US" sz="1200" b="1" dirty="0">
                <a:latin typeface="Lora" pitchFamily="2" charset="0"/>
              </a:rPr>
              <a:t>SELECT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dirty="0" smtClean="0">
                <a:latin typeface="Lora" pitchFamily="2" charset="0"/>
              </a:rPr>
              <a:t>&lt;</a:t>
            </a:r>
            <a:r>
              <a:rPr lang="en-US" sz="1200" dirty="0" err="1" smtClean="0">
                <a:latin typeface="Lora" pitchFamily="2" charset="0"/>
              </a:rPr>
              <a:t>lista_campo</a:t>
            </a:r>
            <a:r>
              <a:rPr lang="en-US" sz="1200" dirty="0" smtClean="0">
                <a:latin typeface="Lora" pitchFamily="2" charset="0"/>
              </a:rPr>
              <a:t>(s)&gt; </a:t>
            </a:r>
            <a:r>
              <a:rPr lang="en-US" sz="1200" b="1" dirty="0">
                <a:latin typeface="Lora" pitchFamily="2" charset="0"/>
              </a:rPr>
              <a:t>FROM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dirty="0" smtClean="0">
                <a:latin typeface="Lora" pitchFamily="2" charset="0"/>
              </a:rPr>
              <a:t>&lt;</a:t>
            </a:r>
            <a:r>
              <a:rPr lang="en-US" sz="1200" dirty="0" err="1" smtClean="0">
                <a:latin typeface="Lora" pitchFamily="2" charset="0"/>
              </a:rPr>
              <a:t>tablaA</a:t>
            </a:r>
            <a:r>
              <a:rPr lang="en-US" sz="1200" dirty="0" smtClean="0">
                <a:latin typeface="Lora" pitchFamily="2" charset="0"/>
              </a:rPr>
              <a:t>&gt; </a:t>
            </a:r>
            <a:endParaRPr lang="en-US" sz="1200" dirty="0">
              <a:latin typeface="Lora" pitchFamily="2" charset="0"/>
            </a:endParaRPr>
          </a:p>
          <a:p>
            <a:pPr lvl="0">
              <a:buSzPts val="1400"/>
            </a:pPr>
            <a:r>
              <a:rPr lang="en-US" sz="1200" b="1" dirty="0">
                <a:latin typeface="Lora" pitchFamily="2" charset="0"/>
              </a:rPr>
              <a:t>UNION </a:t>
            </a:r>
          </a:p>
          <a:p>
            <a:pPr lvl="0">
              <a:buSzPts val="1400"/>
            </a:pPr>
            <a:r>
              <a:rPr lang="en-US" sz="1200" b="1" dirty="0">
                <a:latin typeface="Lora" pitchFamily="2" charset="0"/>
              </a:rPr>
              <a:t>SELECT </a:t>
            </a:r>
            <a:r>
              <a:rPr lang="en-US" sz="1200" b="1" dirty="0" smtClean="0">
                <a:latin typeface="Lora" pitchFamily="2" charset="0"/>
              </a:rPr>
              <a:t>&lt;</a:t>
            </a:r>
            <a:r>
              <a:rPr lang="en-US" sz="1200" dirty="0" err="1" smtClean="0">
                <a:latin typeface="Lora" pitchFamily="2" charset="0"/>
              </a:rPr>
              <a:t>lista_campo</a:t>
            </a:r>
            <a:r>
              <a:rPr lang="en-US" sz="1200" dirty="0" smtClean="0">
                <a:latin typeface="Lora" pitchFamily="2" charset="0"/>
              </a:rPr>
              <a:t>(s)&gt; </a:t>
            </a:r>
            <a:r>
              <a:rPr lang="en-US" sz="1200" b="1" dirty="0">
                <a:latin typeface="Lora" pitchFamily="2" charset="0"/>
              </a:rPr>
              <a:t>FROM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dirty="0" smtClean="0">
                <a:latin typeface="Lora" pitchFamily="2" charset="0"/>
              </a:rPr>
              <a:t>&lt;</a:t>
            </a:r>
            <a:r>
              <a:rPr lang="en-US" sz="1200" dirty="0" err="1" smtClean="0">
                <a:latin typeface="Lora" pitchFamily="2" charset="0"/>
              </a:rPr>
              <a:t>tablaB</a:t>
            </a:r>
            <a:r>
              <a:rPr lang="en-US" sz="1200" dirty="0" smtClean="0">
                <a:latin typeface="Lora" pitchFamily="2" charset="0"/>
              </a:rPr>
              <a:t>&gt;; </a:t>
            </a:r>
            <a:endParaRPr lang="en-US" sz="1200" dirty="0">
              <a:latin typeface="Lora" pitchFamily="2" charset="0"/>
            </a:endParaRPr>
          </a:p>
          <a:p>
            <a:pPr lvl="0">
              <a:buSzPts val="1400"/>
            </a:pPr>
            <a:endParaRPr lang="en-US"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lvl="0">
              <a:buSzPts val="1400"/>
            </a:pPr>
            <a:endParaRPr lang="en-US" sz="1200" dirty="0">
              <a:latin typeface="Lora" pitchFamily="2" charset="0"/>
              <a:ea typeface="Lora"/>
              <a:cs typeface="Lora"/>
              <a:sym typeface="Lora"/>
            </a:endParaRPr>
          </a:p>
          <a:p>
            <a:pPr lvl="0">
              <a:buSzPts val="1400"/>
            </a:pPr>
            <a:r>
              <a:rPr lang="en-US" sz="1200" b="1" dirty="0">
                <a:latin typeface="Lora" pitchFamily="2" charset="0"/>
              </a:rPr>
              <a:t>SELECT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dirty="0" smtClean="0">
                <a:latin typeface="Lora" pitchFamily="2" charset="0"/>
              </a:rPr>
              <a:t>&lt;</a:t>
            </a:r>
            <a:r>
              <a:rPr lang="en-US" sz="1200" dirty="0" err="1" smtClean="0">
                <a:latin typeface="Lora" pitchFamily="2" charset="0"/>
              </a:rPr>
              <a:t>lista_campo</a:t>
            </a:r>
            <a:r>
              <a:rPr lang="en-US" sz="1200" dirty="0" smtClean="0">
                <a:latin typeface="Lora" pitchFamily="2" charset="0"/>
              </a:rPr>
              <a:t>(s)&gt; </a:t>
            </a:r>
            <a:r>
              <a:rPr lang="en-US" sz="1200" b="1" dirty="0">
                <a:latin typeface="Lora" pitchFamily="2" charset="0"/>
              </a:rPr>
              <a:t>FROM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dirty="0" smtClean="0">
                <a:latin typeface="Lora" pitchFamily="2" charset="0"/>
              </a:rPr>
              <a:t>&lt;</a:t>
            </a:r>
            <a:r>
              <a:rPr lang="en-US" sz="1200" dirty="0" err="1" smtClean="0">
                <a:latin typeface="Lora" pitchFamily="2" charset="0"/>
              </a:rPr>
              <a:t>tablaA</a:t>
            </a:r>
            <a:r>
              <a:rPr lang="en-US" sz="1200" dirty="0" smtClean="0">
                <a:latin typeface="Lora" pitchFamily="2" charset="0"/>
              </a:rPr>
              <a:t>&gt; </a:t>
            </a:r>
            <a:endParaRPr lang="en-US" sz="1200" dirty="0">
              <a:latin typeface="Lora" pitchFamily="2" charset="0"/>
            </a:endParaRPr>
          </a:p>
          <a:p>
            <a:pPr lvl="0">
              <a:buSzPts val="1400"/>
            </a:pPr>
            <a:r>
              <a:rPr lang="en-US" sz="1200" b="1" dirty="0">
                <a:latin typeface="Lora" pitchFamily="2" charset="0"/>
              </a:rPr>
              <a:t>UNION ALL</a:t>
            </a:r>
          </a:p>
          <a:p>
            <a:pPr lvl="0">
              <a:buSzPts val="1400"/>
            </a:pPr>
            <a:r>
              <a:rPr lang="en-US" sz="1200" b="1" dirty="0">
                <a:latin typeface="Lora" pitchFamily="2" charset="0"/>
              </a:rPr>
              <a:t>SELECT </a:t>
            </a:r>
            <a:r>
              <a:rPr lang="en-US" sz="1200" b="1" dirty="0" smtClean="0">
                <a:latin typeface="Lora" pitchFamily="2" charset="0"/>
              </a:rPr>
              <a:t>&lt;</a:t>
            </a:r>
            <a:r>
              <a:rPr lang="en-US" sz="1200" dirty="0" err="1" smtClean="0">
                <a:latin typeface="Lora" pitchFamily="2" charset="0"/>
              </a:rPr>
              <a:t>lista_campo</a:t>
            </a:r>
            <a:r>
              <a:rPr lang="en-US" sz="1200" dirty="0" smtClean="0">
                <a:latin typeface="Lora" pitchFamily="2" charset="0"/>
              </a:rPr>
              <a:t>(s)&gt; </a:t>
            </a:r>
            <a:r>
              <a:rPr lang="en-US" sz="1200" b="1" dirty="0">
                <a:latin typeface="Lora" pitchFamily="2" charset="0"/>
              </a:rPr>
              <a:t>FROM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dirty="0" smtClean="0">
                <a:latin typeface="Lora" pitchFamily="2" charset="0"/>
              </a:rPr>
              <a:t>&lt;</a:t>
            </a:r>
            <a:r>
              <a:rPr lang="en-US" sz="1200" dirty="0" err="1" smtClean="0">
                <a:latin typeface="Lora" pitchFamily="2" charset="0"/>
              </a:rPr>
              <a:t>tablaB</a:t>
            </a:r>
            <a:r>
              <a:rPr lang="en-US" sz="1200" dirty="0" smtClean="0">
                <a:latin typeface="Lora" pitchFamily="2" charset="0"/>
              </a:rPr>
              <a:t>&gt;; </a:t>
            </a:r>
            <a:endParaRPr lang="en-US" sz="1200" dirty="0">
              <a:latin typeface="Lora" pitchFamily="2" charset="0"/>
            </a:endParaRPr>
          </a:p>
          <a:p>
            <a:pPr lvl="0">
              <a:buSzPts val="1400"/>
            </a:pPr>
            <a:endParaRPr lang="en-US"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lvl="0">
              <a:buSzPts val="1400"/>
            </a:pPr>
            <a:endParaRPr lang="en-US" sz="1200" dirty="0">
              <a:latin typeface="Lora" pitchFamily="2" charset="0"/>
              <a:ea typeface="Lora"/>
              <a:cs typeface="Lora"/>
              <a:sym typeface="Lora"/>
            </a:endParaRPr>
          </a:p>
          <a:p>
            <a:pPr lvl="0">
              <a:buSzPts val="1400"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77" name="Google Shape;477;g2244b834a14_0_7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570" y="2309439"/>
            <a:ext cx="2852847" cy="1684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244b834a14_0_794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244b834a14_0_794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Ejercicios</a:t>
            </a:r>
            <a:r>
              <a:rPr lang="es-AR" alt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- </a:t>
            </a:r>
            <a:r>
              <a:rPr lang="es-AR" altLang="ko" sz="2000" b="1" i="0" u="none" strike="noStrike" cap="none" dirty="0" err="1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Joins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69" name="Google Shape;569;g2244b834a14_0_794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g2244b834a14_0_794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83285"/>
              </a:lnSpc>
              <a:buSzPts val="1400"/>
              <a:buFont typeface="Arial"/>
              <a:buChar char="•"/>
            </a:pPr>
            <a:r>
              <a:rPr lang="es-ES" altLang="ko" sz="1200" dirty="0" smtClean="0">
                <a:latin typeface="Lora" pitchFamily="2" charset="0"/>
              </a:rPr>
              <a:t>Listar las personas de la localidad de </a:t>
            </a:r>
            <a:r>
              <a:rPr lang="es-ES" altLang="ko" sz="1200" dirty="0">
                <a:latin typeface="Lora" pitchFamily="2" charset="0"/>
              </a:rPr>
              <a:t>Castelar. El resultado debe mostrar </a:t>
            </a:r>
            <a:r>
              <a:rPr lang="es-ES" altLang="ko" sz="1200" dirty="0" smtClean="0">
                <a:latin typeface="Lora" pitchFamily="2" charset="0"/>
              </a:rPr>
              <a:t>el apellido</a:t>
            </a:r>
            <a:r>
              <a:rPr lang="es-ES" altLang="ko" sz="1200" dirty="0">
                <a:latin typeface="Lora" pitchFamily="2" charset="0"/>
              </a:rPr>
              <a:t>, nombre y </a:t>
            </a:r>
            <a:r>
              <a:rPr lang="es-ES" altLang="ko" sz="1200" dirty="0" smtClean="0">
                <a:latin typeface="Lora" pitchFamily="2" charset="0"/>
              </a:rPr>
              <a:t>edad, </a:t>
            </a:r>
            <a:r>
              <a:rPr lang="es-ES" altLang="ko" sz="1200" dirty="0">
                <a:latin typeface="Lora" pitchFamily="2" charset="0"/>
              </a:rPr>
              <a:t>ordenado por apellido </a:t>
            </a:r>
            <a:r>
              <a:rPr lang="es-ES" altLang="ko" sz="1200" dirty="0" smtClean="0">
                <a:latin typeface="Lora" pitchFamily="2" charset="0"/>
              </a:rPr>
              <a:t>alfabéticamente </a:t>
            </a:r>
            <a:r>
              <a:rPr lang="es-ES" altLang="ko" sz="1200" dirty="0">
                <a:latin typeface="Lora" pitchFamily="2" charset="0"/>
              </a:rPr>
              <a:t>y por edad de mayor a </a:t>
            </a:r>
            <a:r>
              <a:rPr lang="es-ES" altLang="ko" sz="1200" dirty="0" smtClean="0">
                <a:latin typeface="Lora" pitchFamily="2" charset="0"/>
              </a:rPr>
              <a:t>menor.</a:t>
            </a:r>
            <a:endParaRPr lang="es-AR" altLang="ko" sz="1200" b="0" i="0" u="none" strike="noStrike" cap="none" dirty="0" smtClean="0">
              <a:solidFill>
                <a:srgbClr val="000000"/>
              </a:solidFill>
              <a:latin typeface="Lora" pitchFamily="2" charset="0"/>
              <a:sym typeface="Arial"/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altLang="ko" sz="12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Listar la cantidad de personas por localidad. El resultado debe devolver la provincia, el municipio, la localidad y la cantidad de personas ordenado alfabéticamente por provincia. (¿Y si quisiéramos listar también la cantidad de hogares por localidad?)</a:t>
            </a:r>
          </a:p>
          <a:p>
            <a:pPr marL="285750" indent="-285750">
              <a:lnSpc>
                <a:spcPct val="183285"/>
              </a:lnSpc>
              <a:buSzPts val="1400"/>
              <a:buFont typeface="Arial"/>
              <a:buChar char="•"/>
            </a:pPr>
            <a:r>
              <a:rPr lang="es-ES" altLang="ko" sz="1200" dirty="0" smtClean="0">
                <a:latin typeface="Lora" pitchFamily="2" charset="0"/>
              </a:rPr>
              <a:t>Listar las mujeres que están embarazadas. (¿Y si queremos listar todas las mujeres que hayan contestado o no el módulo de embarazo)?</a:t>
            </a:r>
            <a:endParaRPr lang="es-ES" altLang="ko" sz="1200" dirty="0" smtClean="0">
              <a:latin typeface="Lora" pitchFamily="2" charset="0"/>
            </a:endParaRPr>
          </a:p>
          <a:p>
            <a:pPr marL="285750" indent="-285750">
              <a:lnSpc>
                <a:spcPct val="183285"/>
              </a:lnSpc>
              <a:buSzPts val="1400"/>
              <a:buFont typeface="Arial"/>
              <a:buChar char="•"/>
            </a:pPr>
            <a:r>
              <a:rPr lang="es-ES" altLang="ko" sz="1200" dirty="0">
                <a:latin typeface="Lora" pitchFamily="2" charset="0"/>
              </a:rPr>
              <a:t>Obtener la cantidad de personas por sexo y por provincia</a:t>
            </a:r>
            <a:endParaRPr lang="es-ES" altLang="ko" sz="1200" dirty="0" smtClean="0">
              <a:latin typeface="Lora" pitchFamily="2" charset="0"/>
            </a:endParaRPr>
          </a:p>
          <a:p>
            <a:pPr marL="285750" indent="-285750">
              <a:lnSpc>
                <a:spcPct val="183285"/>
              </a:lnSpc>
              <a:buSzPts val="1400"/>
              <a:buFont typeface="Arial"/>
              <a:buChar char="•"/>
            </a:pPr>
            <a:r>
              <a:rPr lang="es-ES" sz="1200" dirty="0">
                <a:latin typeface="Lora" pitchFamily="2" charset="0"/>
              </a:rPr>
              <a:t>Mostrar los datos de los hogares que no hay sido supervisados y tienen internet. Los datos a mostrar son el </a:t>
            </a:r>
            <a:r>
              <a:rPr lang="es-ES" sz="1200" dirty="0" smtClean="0">
                <a:latin typeface="Lora" pitchFamily="2" charset="0"/>
              </a:rPr>
              <a:t>nro. </a:t>
            </a:r>
            <a:r>
              <a:rPr lang="es-ES" sz="1200" dirty="0">
                <a:latin typeface="Lora" pitchFamily="2" charset="0"/>
              </a:rPr>
              <a:t>de ficha, el encuestador, el hogar y si tiene computadora</a:t>
            </a:r>
            <a:endParaRPr lang="es-ES" sz="1200" dirty="0" smtClean="0">
              <a:latin typeface="Lora" pitchFamily="2" charset="0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71" name="Google Shape;571;g2244b834a14_0_7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244b834a14_0_709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2244b834a14_0_709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Tipos de Funciones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84" name="Google Shape;484;g2244b834a14_0_709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5" name="Google Shape;485;g2244b834a14_0_709"/>
          <p:cNvSpPr/>
          <p:nvPr/>
        </p:nvSpPr>
        <p:spPr>
          <a:xfrm>
            <a:off x="1076225" y="1008993"/>
            <a:ext cx="2318616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Usuario: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funciones que crea el propio usuario (no están alcanzadas en este curso)</a:t>
            </a:r>
            <a:endParaRPr dirty="0"/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Escalares: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las más usadas son: </a:t>
            </a:r>
            <a:r>
              <a:rPr lang="ko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 </a:t>
            </a:r>
            <a:r>
              <a:rPr lang="ko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Caracteres</a:t>
            </a:r>
            <a:r>
              <a:rPr lang="ko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o cadena, </a:t>
            </a:r>
            <a:r>
              <a:rPr lang="ko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conversión</a:t>
            </a:r>
            <a:r>
              <a:rPr lang="ko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lang="ko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fecha y hora</a:t>
            </a:r>
            <a:r>
              <a:rPr lang="ko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lang="ko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matemáticas</a:t>
            </a:r>
            <a:endParaRPr b="1" dirty="0"/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86" name="Google Shape;486;g2244b834a14_0_7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282" y="1120116"/>
            <a:ext cx="3202855" cy="246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44b834a14_0_74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44b834a14_0_748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28300"/>
              </a:lnSpc>
            </a:pPr>
            <a:r>
              <a:rPr lang="es-AR" altLang="ko" sz="2000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Funciones de caracteres</a:t>
            </a:r>
            <a:endParaRPr lang="es-AR" sz="2000" b="1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23" name="Google Shape;523;g2244b834a14_0_74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g2244b834a14_0_748"/>
          <p:cNvSpPr/>
          <p:nvPr/>
        </p:nvSpPr>
        <p:spPr>
          <a:xfrm>
            <a:off x="1076225" y="1062002"/>
            <a:ext cx="7121700" cy="410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g2244b834a14_0_748"/>
          <p:cNvSpPr txBox="1"/>
          <p:nvPr/>
        </p:nvSpPr>
        <p:spPr>
          <a:xfrm>
            <a:off x="1076225" y="1125318"/>
            <a:ext cx="7418418" cy="45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Algunas funciones pueden cambiar el nombre </a:t>
            </a:r>
            <a:r>
              <a:rPr lang="es-AR" alt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y los parámetros según </a:t>
            </a: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 versión de SQL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sz="1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Ejemplo: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sz="12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SELECT</a:t>
            </a:r>
            <a:r>
              <a:rPr lang="es-AR" sz="1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AR" sz="12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UPPER(</a:t>
            </a:r>
            <a:r>
              <a:rPr lang="es-AR" sz="1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nombre</a:t>
            </a:r>
            <a:r>
              <a:rPr lang="es-AR" sz="12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r>
              <a:rPr lang="es-AR" sz="1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AR" sz="1200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</a:t>
            </a:r>
            <a:r>
              <a:rPr lang="es-AR" sz="1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persona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buSzPts val="1400"/>
            </a:pP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SELECT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CONCAT(UPPER(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nombre</a:t>
            </a: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)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, ‘  ‘ , </a:t>
            </a: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UPPER(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apellido</a:t>
            </a: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))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 AS </a:t>
            </a:r>
            <a:r>
              <a:rPr lang="es-AR" sz="1200" dirty="0" err="1"/>
              <a:t>nombre_completo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>
              <a:buSzPts val="1400"/>
            </a:pP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FROM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 persona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buSzPts val="1400"/>
            </a:pP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SELECT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AR" sz="1200" b="1" dirty="0" smtClean="0">
                <a:latin typeface="Lora"/>
                <a:ea typeface="Lora"/>
                <a:cs typeface="Lora"/>
                <a:sym typeface="Lora"/>
              </a:rPr>
              <a:t>UPPER(</a:t>
            </a:r>
            <a:r>
              <a:rPr lang="es-AR" sz="1200" dirty="0" smtClean="0">
                <a:latin typeface="Lora"/>
                <a:ea typeface="Lora"/>
                <a:cs typeface="Lora"/>
                <a:sym typeface="Lora"/>
              </a:rPr>
              <a:t>nombre</a:t>
            </a:r>
            <a:r>
              <a:rPr lang="es-AR" sz="1200" b="1" dirty="0" smtClean="0">
                <a:latin typeface="Lora"/>
                <a:ea typeface="Lora"/>
                <a:cs typeface="Lora"/>
                <a:sym typeface="Lora"/>
              </a:rPr>
              <a:t>) ||</a:t>
            </a:r>
            <a:r>
              <a:rPr lang="es-AR" sz="1200" dirty="0" smtClean="0">
                <a:latin typeface="Lora"/>
                <a:ea typeface="Lora"/>
                <a:cs typeface="Lora"/>
                <a:sym typeface="Lora"/>
              </a:rPr>
              <a:t> ‘  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‘ </a:t>
            </a:r>
            <a:r>
              <a:rPr lang="es-AR" sz="1200" dirty="0" smtClean="0">
                <a:latin typeface="Lora"/>
                <a:ea typeface="Lora"/>
                <a:cs typeface="Lora"/>
                <a:sym typeface="Lora"/>
              </a:rPr>
              <a:t>|| </a:t>
            </a: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UPPER(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apellido</a:t>
            </a:r>
            <a:r>
              <a:rPr lang="es-AR" sz="1200" b="1" dirty="0" smtClean="0">
                <a:latin typeface="Lora"/>
                <a:ea typeface="Lora"/>
                <a:cs typeface="Lora"/>
                <a:sym typeface="Lora"/>
              </a:rPr>
              <a:t>)</a:t>
            </a:r>
            <a:r>
              <a:rPr lang="es-AR" sz="1200" dirty="0" smtClean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AS </a:t>
            </a:r>
            <a:r>
              <a:rPr lang="es-AR" sz="1200" dirty="0" err="1"/>
              <a:t>nombre_completo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>
              <a:buSzPts val="1400"/>
            </a:pPr>
            <a:r>
              <a:rPr lang="es-AR" sz="1200" b="1" dirty="0">
                <a:latin typeface="Lora"/>
                <a:ea typeface="Lora"/>
                <a:cs typeface="Lora"/>
                <a:sym typeface="Lora"/>
              </a:rPr>
              <a:t>FROM</a:t>
            </a:r>
            <a:r>
              <a:rPr lang="es-AR" sz="12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AR" sz="1200" dirty="0" err="1" smtClean="0">
                <a:latin typeface="Lora"/>
                <a:ea typeface="Lora"/>
                <a:cs typeface="Lora"/>
                <a:sym typeface="Lora"/>
              </a:rPr>
              <a:t>ficha_persona</a:t>
            </a: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4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26" name="Google Shape;526;g2244b834a14_0_7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5;g2244b834a14_0_7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2657" y="1484979"/>
            <a:ext cx="3944288" cy="209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18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44b834a14_0_74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44b834a14_0_748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28300"/>
              </a:lnSpc>
            </a:pPr>
            <a:r>
              <a:rPr lang="es-ES" altLang="ko" sz="2000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Funciones de fecha y hora</a:t>
            </a:r>
            <a:endParaRPr lang="es-ES" sz="2000" b="1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23" name="Google Shape;523;g2244b834a14_0_74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g2244b834a14_0_748"/>
          <p:cNvSpPr/>
          <p:nvPr/>
        </p:nvSpPr>
        <p:spPr>
          <a:xfrm>
            <a:off x="1076225" y="1062002"/>
            <a:ext cx="7121700" cy="410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g2244b834a14_0_748"/>
          <p:cNvSpPr txBox="1"/>
          <p:nvPr/>
        </p:nvSpPr>
        <p:spPr>
          <a:xfrm>
            <a:off x="1076225" y="1125318"/>
            <a:ext cx="6808818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Algunas funciones pueden cambiar la sintaxis y no estar disponibles en las diferentes versiones de SQL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sz="1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Ejemplo: </a:t>
            </a:r>
          </a:p>
          <a:p>
            <a:pPr lvl="0">
              <a:buSzPts val="1400"/>
            </a:pPr>
            <a:r>
              <a:rPr lang="en-US" sz="1200" dirty="0" smtClean="0">
                <a:latin typeface="Lora" pitchFamily="2" charset="0"/>
              </a:rPr>
              <a:t>select </a:t>
            </a:r>
            <a:r>
              <a:rPr lang="es-AR" sz="1200" dirty="0" err="1" smtClean="0">
                <a:latin typeface="Lora" pitchFamily="2" charset="0"/>
              </a:rPr>
              <a:t>year</a:t>
            </a:r>
            <a:r>
              <a:rPr lang="es-AR" sz="1200" dirty="0" smtClean="0">
                <a:latin typeface="Lora" pitchFamily="2" charset="0"/>
              </a:rPr>
              <a:t>(</a:t>
            </a:r>
            <a:r>
              <a:rPr lang="es-AR" sz="1200" dirty="0" err="1" smtClean="0">
                <a:latin typeface="Lora" pitchFamily="2" charset="0"/>
              </a:rPr>
              <a:t>fecha_nacimiento</a:t>
            </a:r>
            <a:r>
              <a:rPr lang="es-AR" sz="1200" dirty="0" smtClean="0">
                <a:latin typeface="Lora" pitchFamily="2" charset="0"/>
              </a:rPr>
              <a:t>) </a:t>
            </a:r>
            <a:r>
              <a:rPr lang="es-AR" sz="1200" dirty="0" err="1" smtClean="0">
                <a:latin typeface="Lora" pitchFamily="2" charset="0"/>
              </a:rPr>
              <a:t>from</a:t>
            </a:r>
            <a:r>
              <a:rPr lang="es-AR" sz="1200" dirty="0" smtClean="0">
                <a:latin typeface="Lora" pitchFamily="2" charset="0"/>
              </a:rPr>
              <a:t> persona </a:t>
            </a:r>
            <a:r>
              <a:rPr lang="es-AR" sz="1200" dirty="0" smtClean="0">
                <a:latin typeface="Lora" pitchFamily="2" charset="0"/>
                <a:sym typeface="Wingdings" panose="05000000000000000000" pitchFamily="2" charset="2"/>
              </a:rPr>
              <a:t> nos devolvería solamente el año</a:t>
            </a:r>
            <a:endParaRPr lang="es-AR"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</p:txBody>
      </p:sp>
      <p:pic>
        <p:nvPicPr>
          <p:cNvPr id="526" name="Google Shape;526;g2244b834a14_0_7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05;g2244b834a14_0_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664" y="1759782"/>
            <a:ext cx="5209362" cy="1950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8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44b834a14_0_74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44b834a14_0_748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28300"/>
              </a:lnSpc>
            </a:pPr>
            <a:r>
              <a:rPr lang="es-ES" altLang="ko" sz="2000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Funciones de conversión (</a:t>
            </a:r>
            <a:r>
              <a:rPr lang="es-ES" altLang="ko" sz="2000" b="1" dirty="0" err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cast</a:t>
            </a:r>
            <a:r>
              <a:rPr lang="es-ES" altLang="ko" sz="2000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y </a:t>
            </a:r>
            <a:r>
              <a:rPr lang="es-ES" altLang="ko" sz="2000" b="1" dirty="0" err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convert</a:t>
            </a:r>
            <a:r>
              <a:rPr lang="es-ES" altLang="ko" sz="2000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lang="es-ES" sz="2000" b="1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23" name="Google Shape;523;g2244b834a14_0_74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g2244b834a14_0_748"/>
          <p:cNvSpPr/>
          <p:nvPr/>
        </p:nvSpPr>
        <p:spPr>
          <a:xfrm>
            <a:off x="1076225" y="1062002"/>
            <a:ext cx="7121700" cy="410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g2244b834a14_0_748"/>
          <p:cNvSpPr txBox="1"/>
          <p:nvPr/>
        </p:nvSpPr>
        <p:spPr>
          <a:xfrm>
            <a:off x="1076225" y="1125318"/>
            <a:ext cx="5636050" cy="344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400"/>
            </a:pPr>
            <a:r>
              <a:rPr lang="es-ES" dirty="0" smtClean="0">
                <a:latin typeface="Lora" pitchFamily="2" charset="0"/>
              </a:rPr>
              <a:t>Muchas </a:t>
            </a:r>
            <a:r>
              <a:rPr lang="es-ES" dirty="0">
                <a:latin typeface="Lora" pitchFamily="2" charset="0"/>
              </a:rPr>
              <a:t>veces, </a:t>
            </a:r>
            <a:r>
              <a:rPr lang="es-ES" dirty="0" smtClean="0">
                <a:latin typeface="Lora" pitchFamily="2" charset="0"/>
              </a:rPr>
              <a:t>los datos de un tipo </a:t>
            </a:r>
            <a:r>
              <a:rPr lang="es-ES" dirty="0">
                <a:latin typeface="Lora" pitchFamily="2" charset="0"/>
              </a:rPr>
              <a:t>de </a:t>
            </a:r>
            <a:r>
              <a:rPr lang="es-ES" dirty="0" smtClean="0">
                <a:latin typeface="Lora" pitchFamily="2" charset="0"/>
              </a:rPr>
              <a:t>dato deben </a:t>
            </a:r>
            <a:r>
              <a:rPr lang="es-ES" dirty="0">
                <a:latin typeface="Lora" pitchFamily="2" charset="0"/>
              </a:rPr>
              <a:t>convertirse a otros </a:t>
            </a:r>
            <a:r>
              <a:rPr lang="es-ES" dirty="0" smtClean="0">
                <a:latin typeface="Lora" pitchFamily="2" charset="0"/>
              </a:rPr>
              <a:t>tipo </a:t>
            </a:r>
            <a:r>
              <a:rPr lang="es-ES" dirty="0">
                <a:latin typeface="Lora" pitchFamily="2" charset="0"/>
              </a:rPr>
              <a:t>de </a:t>
            </a:r>
            <a:r>
              <a:rPr lang="es-ES" dirty="0" smtClean="0">
                <a:latin typeface="Lora" pitchFamily="2" charset="0"/>
              </a:rPr>
              <a:t>dato </a:t>
            </a:r>
            <a:r>
              <a:rPr lang="es-ES" dirty="0">
                <a:latin typeface="Lora" pitchFamily="2" charset="0"/>
              </a:rPr>
              <a:t>para </a:t>
            </a:r>
            <a:r>
              <a:rPr lang="es-ES" dirty="0" smtClean="0">
                <a:latin typeface="Lora" pitchFamily="2" charset="0"/>
              </a:rPr>
              <a:t>realizar cálculos </a:t>
            </a:r>
            <a:r>
              <a:rPr lang="es-ES" dirty="0">
                <a:latin typeface="Lora" pitchFamily="2" charset="0"/>
              </a:rPr>
              <a:t>o </a:t>
            </a:r>
            <a:r>
              <a:rPr lang="es-ES" dirty="0" smtClean="0">
                <a:latin typeface="Lora" pitchFamily="2" charset="0"/>
              </a:rPr>
              <a:t>para </a:t>
            </a:r>
            <a:r>
              <a:rPr lang="es-AR" dirty="0" smtClean="0">
                <a:latin typeface="Lora" pitchFamily="2" charset="0"/>
              </a:rPr>
              <a:t>darle una salida que se necesita</a:t>
            </a:r>
            <a:endParaRPr lang="es-AR" dirty="0">
              <a:latin typeface="Lora" pitchFamily="2" charset="0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b="0" i="0" u="none" strike="noStrike" cap="none" dirty="0" smtClean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sz="1200" dirty="0" smtClean="0">
                <a:latin typeface="Lora" pitchFamily="2" charset="0"/>
                <a:ea typeface="Lora"/>
                <a:cs typeface="Lora"/>
                <a:sym typeface="Lora"/>
              </a:rPr>
              <a:t>Veamos unos ejemplos:</a:t>
            </a:r>
            <a:endParaRPr lang="es-AR" sz="1200" dirty="0">
              <a:latin typeface="Lora" pitchFamily="2" charset="0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sz="12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Ejemplo</a:t>
            </a:r>
            <a:r>
              <a:rPr lang="es-AR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: </a:t>
            </a:r>
            <a:endParaRPr lang="es-AR" b="0" i="0" u="none" strike="noStrike" cap="none" dirty="0" smtClean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AR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-AR" sz="1200" b="1" dirty="0" smtClean="0">
                <a:latin typeface="Lora" pitchFamily="2" charset="0"/>
                <a:ea typeface="Lora"/>
                <a:cs typeface="Lora"/>
                <a:sym typeface="Lora"/>
              </a:rPr>
              <a:t>SELECT</a:t>
            </a:r>
            <a:r>
              <a:rPr lang="es-AR" sz="1200" dirty="0" smtClean="0">
                <a:latin typeface="Lora" pitchFamily="2" charset="0"/>
                <a:ea typeface="Lora"/>
                <a:cs typeface="Lora"/>
                <a:sym typeface="Lora"/>
              </a:rPr>
              <a:t> nombre, apellido, ‘Edad :’ || </a:t>
            </a:r>
            <a:r>
              <a:rPr lang="es-AR" sz="1200" dirty="0" err="1" smtClean="0">
                <a:latin typeface="Lora" pitchFamily="2" charset="0"/>
                <a:ea typeface="Lora"/>
                <a:cs typeface="Lora"/>
                <a:sym typeface="Lora"/>
              </a:rPr>
              <a:t>cast</a:t>
            </a:r>
            <a:r>
              <a:rPr lang="es-AR" sz="1200" dirty="0" smtClean="0">
                <a:latin typeface="Lora" pitchFamily="2" charset="0"/>
                <a:ea typeface="Lora"/>
                <a:cs typeface="Lora"/>
                <a:sym typeface="Lora"/>
              </a:rPr>
              <a:t>(edad as </a:t>
            </a:r>
            <a:r>
              <a:rPr lang="es-AR" sz="1200" dirty="0" err="1" smtClean="0">
                <a:latin typeface="Lora" pitchFamily="2" charset="0"/>
                <a:ea typeface="Lora"/>
                <a:cs typeface="Lora"/>
                <a:sym typeface="Lora"/>
              </a:rPr>
              <a:t>varchar</a:t>
            </a:r>
            <a:r>
              <a:rPr lang="es-AR" sz="1200" dirty="0" smtClean="0">
                <a:latin typeface="Lora" pitchFamily="2" charset="0"/>
                <a:ea typeface="Lora"/>
                <a:cs typeface="Lora"/>
                <a:sym typeface="Lora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s-AR" sz="1200" dirty="0" smtClean="0"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r>
              <a:rPr lang="es-AR" sz="1200" b="1" dirty="0" smtClean="0">
                <a:latin typeface="Lora" pitchFamily="2" charset="0"/>
                <a:ea typeface="Lora"/>
                <a:cs typeface="Lora"/>
                <a:sym typeface="Lora"/>
              </a:rPr>
              <a:t>SELECT</a:t>
            </a:r>
            <a:r>
              <a:rPr lang="es-AR" sz="1200" dirty="0" smtClean="0"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s-AR" sz="1200" dirty="0" err="1" smtClean="0">
                <a:latin typeface="Lora" pitchFamily="2" charset="0"/>
                <a:ea typeface="Lora"/>
                <a:cs typeface="Lora"/>
                <a:sym typeface="Lora"/>
              </a:rPr>
              <a:t>nom_producto</a:t>
            </a:r>
            <a:r>
              <a:rPr lang="es-AR" sz="1200" dirty="0" smtClean="0">
                <a:latin typeface="Lora" pitchFamily="2" charset="0"/>
                <a:ea typeface="Lora"/>
                <a:cs typeface="Lora"/>
                <a:sym typeface="Lora"/>
              </a:rPr>
              <a:t>, </a:t>
            </a:r>
            <a:r>
              <a:rPr lang="es-AR" sz="1200" dirty="0" err="1" smtClean="0">
                <a:latin typeface="Lora" pitchFamily="2" charset="0"/>
                <a:ea typeface="Lora"/>
                <a:cs typeface="Lora"/>
                <a:sym typeface="Lora"/>
              </a:rPr>
              <a:t>precio_unitario</a:t>
            </a:r>
            <a:r>
              <a:rPr lang="es-AR" sz="1200" dirty="0" smtClean="0">
                <a:latin typeface="Lora" pitchFamily="2" charset="0"/>
                <a:ea typeface="Lora"/>
                <a:cs typeface="Lora"/>
                <a:sym typeface="Lora"/>
              </a:rPr>
              <a:t>, </a:t>
            </a:r>
            <a:r>
              <a:rPr lang="es-AR" sz="1200" dirty="0" err="1" smtClean="0">
                <a:latin typeface="Lora" pitchFamily="2" charset="0"/>
                <a:ea typeface="Lora"/>
                <a:cs typeface="Lora"/>
                <a:sym typeface="Lora"/>
              </a:rPr>
              <a:t>cant</a:t>
            </a:r>
            <a:r>
              <a:rPr lang="es-AR" sz="1200" dirty="0" smtClean="0">
                <a:latin typeface="Lora" pitchFamily="2" charset="0"/>
                <a:ea typeface="Lora"/>
                <a:cs typeface="Lora"/>
                <a:sym typeface="Lora"/>
              </a:rPr>
              <a:t>, </a:t>
            </a:r>
            <a:r>
              <a:rPr lang="en-US" sz="1200" dirty="0" smtClean="0">
                <a:latin typeface="Lora" pitchFamily="2" charset="0"/>
              </a:rPr>
              <a:t>‘El </a:t>
            </a:r>
            <a:r>
              <a:rPr lang="en-US" sz="1200" dirty="0" err="1" smtClean="0">
                <a:latin typeface="Lora" pitchFamily="2" charset="0"/>
              </a:rPr>
              <a:t>precio</a:t>
            </a:r>
            <a:r>
              <a:rPr lang="en-US" sz="1200" dirty="0" smtClean="0">
                <a:latin typeface="Lora" pitchFamily="2" charset="0"/>
              </a:rPr>
              <a:t> total </a:t>
            </a:r>
            <a:r>
              <a:rPr lang="en-US" sz="1200" dirty="0" err="1" smtClean="0">
                <a:latin typeface="Lora" pitchFamily="2" charset="0"/>
              </a:rPr>
              <a:t>es</a:t>
            </a:r>
            <a:r>
              <a:rPr lang="en-US" sz="1200" dirty="0" smtClean="0">
                <a:latin typeface="Lora" pitchFamily="2" charset="0"/>
              </a:rPr>
              <a:t>:' </a:t>
            </a:r>
            <a:r>
              <a:rPr lang="en-US" sz="1200" dirty="0">
                <a:latin typeface="Lora" pitchFamily="2" charset="0"/>
              </a:rPr>
              <a:t>+ </a:t>
            </a:r>
            <a:r>
              <a:rPr lang="en-US" sz="1200" b="1" dirty="0" smtClean="0">
                <a:latin typeface="Lora" pitchFamily="2" charset="0"/>
              </a:rPr>
              <a:t>CAST(</a:t>
            </a:r>
            <a:r>
              <a:rPr lang="en-US" sz="1200" dirty="0" err="1" smtClean="0">
                <a:latin typeface="Lora" pitchFamily="2" charset="0"/>
              </a:rPr>
              <a:t>precio_unitario</a:t>
            </a:r>
            <a:r>
              <a:rPr lang="en-US" sz="1200" dirty="0" smtClean="0">
                <a:latin typeface="Lora" pitchFamily="2" charset="0"/>
              </a:rPr>
              <a:t> * cant as varchar) AS </a:t>
            </a:r>
            <a:r>
              <a:rPr lang="en-US" sz="1200" dirty="0" err="1" smtClean="0">
                <a:latin typeface="Lora" pitchFamily="2" charset="0"/>
              </a:rPr>
              <a:t>PrecioLista</a:t>
            </a:r>
            <a:r>
              <a:rPr lang="en-US" sz="1200" dirty="0" smtClean="0">
                <a:latin typeface="Lora" pitchFamily="2" charset="0"/>
              </a:rPr>
              <a:t> </a:t>
            </a:r>
          </a:p>
          <a:p>
            <a:pPr lvl="0">
              <a:buSzPts val="1400"/>
            </a:pPr>
            <a:r>
              <a:rPr lang="en-US" sz="1200" dirty="0">
                <a:latin typeface="Lora" pitchFamily="2" charset="0"/>
              </a:rPr>
              <a:t> </a:t>
            </a:r>
            <a:r>
              <a:rPr lang="en-US" sz="1200" dirty="0" smtClean="0">
                <a:latin typeface="Lora" pitchFamily="2" charset="0"/>
              </a:rPr>
              <a:t>      </a:t>
            </a:r>
            <a:r>
              <a:rPr lang="en-US" sz="1200" b="1" dirty="0" smtClean="0">
                <a:latin typeface="Lora" pitchFamily="2" charset="0"/>
              </a:rPr>
              <a:t>FROM</a:t>
            </a:r>
            <a:r>
              <a:rPr lang="en-US" sz="1200" dirty="0" smtClean="0">
                <a:latin typeface="Lora" pitchFamily="2" charset="0"/>
              </a:rPr>
              <a:t> </a:t>
            </a:r>
            <a:r>
              <a:rPr lang="en-US" sz="1200" dirty="0" err="1" smtClean="0">
                <a:latin typeface="Lora" pitchFamily="2" charset="0"/>
              </a:rPr>
              <a:t>Productos</a:t>
            </a:r>
            <a:r>
              <a:rPr lang="en-US" sz="1200" dirty="0" smtClean="0">
                <a:latin typeface="Lora" pitchFamily="2" charset="0"/>
              </a:rPr>
              <a:t>;</a:t>
            </a:r>
          </a:p>
          <a:p>
            <a:pPr>
              <a:buSzPts val="1400"/>
            </a:pPr>
            <a:endParaRPr lang="es-AR" sz="1200" b="1" dirty="0" smtClean="0">
              <a:latin typeface="Lora" pitchFamily="2" charset="0"/>
              <a:ea typeface="Lora"/>
              <a:cs typeface="Lora"/>
              <a:sym typeface="Lora"/>
            </a:endParaRPr>
          </a:p>
          <a:p>
            <a:pPr marL="171450" indent="-171450">
              <a:buSzPts val="1400"/>
              <a:buFont typeface="Arial" panose="020B0604020202020204" pitchFamily="34" charset="0"/>
              <a:buChar char="•"/>
            </a:pPr>
            <a:r>
              <a:rPr lang="es-AR" sz="1200" b="1" dirty="0" smtClean="0">
                <a:latin typeface="Lora" pitchFamily="2" charset="0"/>
                <a:ea typeface="Lora"/>
                <a:cs typeface="Lora"/>
                <a:sym typeface="Lora"/>
              </a:rPr>
              <a:t>  SELECT </a:t>
            </a:r>
            <a:r>
              <a:rPr lang="es-AR" sz="1200" b="1" dirty="0">
                <a:latin typeface="Lora" pitchFamily="2" charset="0"/>
                <a:ea typeface="Lora"/>
                <a:cs typeface="Lora"/>
                <a:sym typeface="Lora"/>
              </a:rPr>
              <a:t>CONVERT(</a:t>
            </a:r>
            <a:r>
              <a:rPr lang="es-AR" sz="1200" dirty="0" err="1">
                <a:latin typeface="Lora" pitchFamily="2" charset="0"/>
                <a:ea typeface="Lora"/>
                <a:cs typeface="Lora"/>
                <a:sym typeface="Lora"/>
              </a:rPr>
              <a:t>varchar</a:t>
            </a:r>
            <a:r>
              <a:rPr lang="es-AR" sz="1200" dirty="0">
                <a:latin typeface="Lora" pitchFamily="2" charset="0"/>
                <a:ea typeface="Lora"/>
                <a:cs typeface="Lora"/>
                <a:sym typeface="Lora"/>
              </a:rPr>
              <a:t>, 23.7</a:t>
            </a:r>
            <a:r>
              <a:rPr lang="es-AR" sz="1200" b="1" dirty="0" smtClean="0">
                <a:latin typeface="Lora" pitchFamily="2" charset="0"/>
                <a:ea typeface="Lora"/>
                <a:cs typeface="Lora"/>
                <a:sym typeface="Lora"/>
              </a:rPr>
              <a:t>); Resultado</a:t>
            </a:r>
            <a:r>
              <a:rPr lang="es-AR" sz="1200" b="1" dirty="0">
                <a:latin typeface="Lora" pitchFamily="2" charset="0"/>
                <a:ea typeface="Lora"/>
                <a:cs typeface="Lora"/>
                <a:sym typeface="Lora"/>
              </a:rPr>
              <a:t>: ‘23.7’</a:t>
            </a:r>
          </a:p>
          <a:p>
            <a:pPr>
              <a:buSzPts val="1400"/>
            </a:pPr>
            <a:endParaRPr lang="es-AR" sz="1200" b="1" dirty="0">
              <a:latin typeface="Lora" pitchFamily="2" charset="0"/>
              <a:ea typeface="Lora"/>
              <a:cs typeface="Lora"/>
              <a:sym typeface="Lora"/>
            </a:endParaRPr>
          </a:p>
          <a:p>
            <a:pPr marL="171450" indent="-171450">
              <a:buSzPts val="1400"/>
              <a:buFont typeface="Arial" panose="020B0604020202020204" pitchFamily="34" charset="0"/>
              <a:buChar char="•"/>
            </a:pPr>
            <a:r>
              <a:rPr lang="es-AR" sz="1200" b="1" dirty="0" smtClean="0">
                <a:latin typeface="Lora" pitchFamily="2" charset="0"/>
                <a:ea typeface="Lora"/>
                <a:cs typeface="Lora"/>
                <a:sym typeface="Lora"/>
              </a:rPr>
              <a:t>  SELECT CONVERT(</a:t>
            </a:r>
            <a:r>
              <a:rPr lang="es-AR" sz="1200" dirty="0" err="1" smtClean="0">
                <a:latin typeface="Lora" pitchFamily="2" charset="0"/>
                <a:ea typeface="Lora"/>
                <a:cs typeface="Lora"/>
                <a:sym typeface="Lora"/>
              </a:rPr>
              <a:t>int</a:t>
            </a:r>
            <a:r>
              <a:rPr lang="es-AR" sz="1200" dirty="0">
                <a:latin typeface="Lora" pitchFamily="2" charset="0"/>
                <a:ea typeface="Lora"/>
                <a:cs typeface="Lora"/>
                <a:sym typeface="Lora"/>
              </a:rPr>
              <a:t>, 15.49</a:t>
            </a:r>
            <a:r>
              <a:rPr lang="es-AR" sz="1200" b="1" dirty="0" smtClean="0">
                <a:latin typeface="Lora" pitchFamily="2" charset="0"/>
                <a:ea typeface="Lora"/>
                <a:cs typeface="Lora"/>
                <a:sym typeface="Lora"/>
              </a:rPr>
              <a:t>); Resultado</a:t>
            </a:r>
            <a:r>
              <a:rPr lang="es-AR" sz="1200" b="1" dirty="0">
                <a:latin typeface="Lora" pitchFamily="2" charset="0"/>
                <a:ea typeface="Lora"/>
                <a:cs typeface="Lora"/>
                <a:sym typeface="Lora"/>
              </a:rPr>
              <a:t>: 15</a:t>
            </a:r>
            <a:endParaRPr sz="1200" b="1" dirty="0">
              <a:latin typeface="Lora" pitchFamily="2" charset="0"/>
              <a:ea typeface="Lora"/>
              <a:cs typeface="Lora"/>
              <a:sym typeface="Lora"/>
            </a:endParaRPr>
          </a:p>
        </p:txBody>
      </p:sp>
      <p:pic>
        <p:nvPicPr>
          <p:cNvPr id="526" name="Google Shape;526;g2244b834a14_0_7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9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44b834a14_0_74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44b834a14_0_748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Funciones matemáticas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23" name="Google Shape;523;g2244b834a14_0_74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g2244b834a14_0_748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g2244b834a14_0_748"/>
          <p:cNvSpPr txBox="1"/>
          <p:nvPr/>
        </p:nvSpPr>
        <p:spPr>
          <a:xfrm>
            <a:off x="1076224" y="1318591"/>
            <a:ext cx="6119705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400"/>
            </a:pP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Estas son algunas funciones matemáticas. </a:t>
            </a:r>
            <a:r>
              <a:rPr lang="es-AR" altLang="ko" dirty="0">
                <a:latin typeface="Lora"/>
                <a:ea typeface="Lora"/>
                <a:cs typeface="Lora"/>
                <a:sym typeface="Lora"/>
              </a:rPr>
              <a:t>Puede cambiar la sintaxis entre los diferentes SQL </a:t>
            </a: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(no todas están disponibles en </a:t>
            </a:r>
            <a:r>
              <a:rPr lang="es-AR" altLang="ko" sz="1400" b="0" i="0" u="none" strike="noStrike" cap="none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SQLite</a:t>
            </a: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)</a:t>
            </a:r>
          </a:p>
          <a:p>
            <a:pPr lvl="0">
              <a:buSzPts val="1400"/>
            </a:pPr>
            <a:endParaRPr lang="es-AR" altLang="ko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round(): redondeo estándar de un número. 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floor(): redondeo de un número hacia abajo. 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truncate(): elimina los decimales de un número.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Abs(): valor absoluto de un número</a:t>
            </a:r>
            <a:endParaRPr lang="es-AR" altLang="ko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s-AR" dirty="0">
              <a:latin typeface="Lora"/>
              <a:ea typeface="Lora"/>
              <a:cs typeface="Lora"/>
              <a:sym typeface="L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dirty="0">
                <a:latin typeface="Lora"/>
                <a:ea typeface="Lora"/>
                <a:cs typeface="Lora"/>
                <a:sym typeface="Lora"/>
              </a:rPr>
              <a:t>Ejemplos:</a:t>
            </a:r>
          </a:p>
          <a:p>
            <a:pPr marL="285750" lvl="0" indent="-285750">
              <a:buSzPts val="1400"/>
              <a:buFont typeface="Arial"/>
              <a:buChar char="•"/>
            </a:pPr>
            <a:r>
              <a:rPr lang="es-AR" dirty="0" err="1">
                <a:latin typeface="Lora"/>
                <a:ea typeface="Lora"/>
                <a:cs typeface="Lora"/>
                <a:sym typeface="Lora"/>
              </a:rPr>
              <a:t>select</a:t>
            </a:r>
            <a:r>
              <a:rPr lang="es-AR" dirty="0">
                <a:latin typeface="Lora"/>
                <a:ea typeface="Lora"/>
                <a:cs typeface="Lora"/>
                <a:sym typeface="Lora"/>
              </a:rPr>
              <a:t> round(4.7) -&gt; devuelve 5.0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26" name="Google Shape;526;g2244b834a14_0_7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44b834a14_0_166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244b834a14_0_166"/>
          <p:cNvSpPr txBox="1"/>
          <p:nvPr/>
        </p:nvSpPr>
        <p:spPr>
          <a:xfrm>
            <a:off x="733553" y="494075"/>
            <a:ext cx="3733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¿</a:t>
            </a:r>
            <a:r>
              <a:rPr lang="ko" sz="2000" b="1" i="0" u="none" strike="noStrike" cap="none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Qué es una </a:t>
            </a:r>
            <a:r>
              <a:rPr lang="ko" sz="2000" b="1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b</a:t>
            </a:r>
            <a:r>
              <a:rPr lang="ko" sz="2000" b="1" i="0" u="none" strike="noStrike" cap="none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ase de </a:t>
            </a:r>
            <a:r>
              <a:rPr lang="ko" sz="2000" b="1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d</a:t>
            </a:r>
            <a:r>
              <a:rPr lang="ko" sz="2000" b="1" i="0" u="none" strike="noStrike" cap="none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atos?</a:t>
            </a:r>
            <a:endParaRPr sz="2000" b="1" i="0" u="none" strike="noStrike" cap="none" dirty="0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4" name="Google Shape;114;g2244b834a14_0_166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g2244b834a14_0_166"/>
          <p:cNvSpPr/>
          <p:nvPr/>
        </p:nvSpPr>
        <p:spPr>
          <a:xfrm>
            <a:off x="733550" y="1158750"/>
            <a:ext cx="4591200" cy="3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 smtClean="0">
                <a:solidFill>
                  <a:schemeClr val="dk1"/>
                </a:solidFill>
                <a:latin typeface="Montserrat" panose="00000500000000000000" pitchFamily="2" charset="0"/>
                <a:ea typeface="Lora"/>
                <a:cs typeface="Lora"/>
                <a:sym typeface="Lora"/>
              </a:rPr>
              <a:t>Es un conjunto organizado de DATOS RELACIONADOS entre sí con las siguientes características:  </a:t>
            </a:r>
            <a:endParaRPr sz="1400" b="0" i="0" u="none" strike="noStrike" cap="none" dirty="0" smtClean="0">
              <a:solidFill>
                <a:srgbClr val="000000"/>
              </a:solidFill>
              <a:latin typeface="Montserrat" panose="00000500000000000000" pitchFamily="2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" sz="1400" b="0" i="0" u="none" strike="noStrike" cap="none" dirty="0" smtClean="0">
                <a:solidFill>
                  <a:schemeClr val="dk1"/>
                </a:solidFill>
                <a:latin typeface="Montserrat" panose="00000500000000000000" pitchFamily="2" charset="0"/>
                <a:ea typeface="Lora"/>
                <a:cs typeface="Lora"/>
                <a:sym typeface="Lora"/>
              </a:rPr>
              <a:t>Los datos que almacenamos son representaciones de cosas del mundo real que queremos almacenar y manipular.</a:t>
            </a:r>
            <a:endParaRPr sz="1400" b="0" i="0" u="none" strike="noStrike" cap="none" dirty="0" smtClean="0">
              <a:solidFill>
                <a:srgbClr val="000000"/>
              </a:solidFill>
              <a:latin typeface="Montserrat" panose="00000500000000000000" pitchFamily="2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" sz="1400" b="0" i="0" u="none" strike="noStrike" cap="none" dirty="0" smtClean="0">
                <a:solidFill>
                  <a:schemeClr val="dk1"/>
                </a:solidFill>
                <a:latin typeface="Montserrat" panose="00000500000000000000" pitchFamily="2" charset="0"/>
                <a:ea typeface="Lora"/>
                <a:cs typeface="Lora"/>
                <a:sym typeface="Lora"/>
              </a:rPr>
              <a:t>El conjunto de datos es coherente y con un significado que depende del dominio de aplicació</a:t>
            </a:r>
            <a:r>
              <a:rPr lang="ko" dirty="0" smtClean="0">
                <a:solidFill>
                  <a:schemeClr val="dk1"/>
                </a:solidFill>
                <a:latin typeface="Montserrat" panose="00000500000000000000" pitchFamily="2" charset="0"/>
                <a:ea typeface="Lora"/>
                <a:cs typeface="Lora"/>
                <a:sym typeface="Lora"/>
              </a:rPr>
              <a:t>n</a:t>
            </a:r>
            <a:endParaRPr sz="1400" b="0" i="0" u="none" strike="noStrike" cap="none" dirty="0">
              <a:solidFill>
                <a:srgbClr val="000000"/>
              </a:solidFill>
              <a:latin typeface="Montserrat" panose="00000500000000000000" pitchFamily="2" charset="0"/>
              <a:sym typeface="Arial"/>
            </a:endParaRPr>
          </a:p>
        </p:txBody>
      </p:sp>
      <p:pic>
        <p:nvPicPr>
          <p:cNvPr id="116" name="Google Shape;116;g2244b834a14_0_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4078" y="1248555"/>
            <a:ext cx="2926485" cy="243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244b834a14_0_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44b834a14_0_74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44b834a14_0_748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Manipulación de datos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23" name="Google Shape;523;g2244b834a14_0_74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g2244b834a14_0_748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g2244b834a14_0_748"/>
          <p:cNvSpPr txBox="1"/>
          <p:nvPr/>
        </p:nvSpPr>
        <p:spPr>
          <a:xfrm>
            <a:off x="1076225" y="1179015"/>
            <a:ext cx="6490766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dirty="0">
                <a:latin typeface="Lora" pitchFamily="2" charset="0"/>
              </a:rPr>
              <a:t>Hasta el momento sólo vimos como recuperar datos de la base de datos, pero ¿Cómo hacemos si queremos agregar, modificar o borrar un dato? 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dirty="0">
                <a:latin typeface="Lora" pitchFamily="2" charset="0"/>
              </a:rPr>
              <a:t>• </a:t>
            </a:r>
            <a:r>
              <a:rPr lang="es-ES" b="1" dirty="0">
                <a:latin typeface="Lora" pitchFamily="2" charset="0"/>
              </a:rPr>
              <a:t>INSERT / INSERT…SELECT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dirty="0">
                <a:latin typeface="Lora" pitchFamily="2" charset="0"/>
              </a:rPr>
              <a:t>• </a:t>
            </a:r>
            <a:r>
              <a:rPr lang="es-ES" b="1" dirty="0">
                <a:latin typeface="Lora" pitchFamily="2" charset="0"/>
              </a:rPr>
              <a:t>UPDATE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dirty="0">
                <a:latin typeface="Lora" pitchFamily="2" charset="0"/>
              </a:rPr>
              <a:t>• </a:t>
            </a:r>
            <a:r>
              <a:rPr lang="es-ES" b="1" dirty="0">
                <a:latin typeface="Lora" pitchFamily="2" charset="0"/>
              </a:rPr>
              <a:t>DELETE</a:t>
            </a:r>
          </a:p>
          <a:p>
            <a:endParaRPr lang="es-ES" dirty="0">
              <a:latin typeface="Lora" pitchFamily="2" charset="0"/>
            </a:endParaRPr>
          </a:p>
        </p:txBody>
      </p:sp>
      <p:pic>
        <p:nvPicPr>
          <p:cNvPr id="526" name="Google Shape;526;g2244b834a14_0_7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22" y="1925183"/>
            <a:ext cx="3534475" cy="19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44b834a14_0_74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44b834a14_0_748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Manipulación de datos - INSERT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23" name="Google Shape;523;g2244b834a14_0_74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g2244b834a14_0_748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g2244b834a14_0_748"/>
          <p:cNvSpPr txBox="1"/>
          <p:nvPr/>
        </p:nvSpPr>
        <p:spPr>
          <a:xfrm>
            <a:off x="1076225" y="1186355"/>
            <a:ext cx="6676298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dirty="0">
                <a:latin typeface="Lora" pitchFamily="2" charset="0"/>
              </a:rPr>
              <a:t>La instrucción INSERT permite agregar filas en una tabla. Existen 2 Formas de ejecutarlo: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dirty="0">
                <a:latin typeface="Lora" pitchFamily="2" charset="0"/>
              </a:rPr>
              <a:t>• </a:t>
            </a:r>
            <a:r>
              <a:rPr lang="es-ES" b="1" dirty="0">
                <a:latin typeface="Lora" pitchFamily="2" charset="0"/>
              </a:rPr>
              <a:t>INSERT: 	</a:t>
            </a:r>
            <a:r>
              <a:rPr lang="es-ES" dirty="0">
                <a:latin typeface="Lora" pitchFamily="2" charset="0"/>
              </a:rPr>
              <a:t>usando la cláusula </a:t>
            </a:r>
            <a:r>
              <a:rPr lang="es-ES" b="1" dirty="0">
                <a:latin typeface="Lora" pitchFamily="2" charset="0"/>
              </a:rPr>
              <a:t>VALUES</a:t>
            </a:r>
            <a:r>
              <a:rPr lang="es-ES" dirty="0">
                <a:latin typeface="Lora" pitchFamily="2" charset="0"/>
              </a:rPr>
              <a:t> cuya sintaxis es la siguiente: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dirty="0">
                <a:latin typeface="Lora" pitchFamily="2" charset="0"/>
              </a:rPr>
              <a:t>	</a:t>
            </a:r>
            <a:r>
              <a:rPr lang="es-ES" b="1" dirty="0">
                <a:latin typeface="Lora" pitchFamily="2" charset="0"/>
              </a:rPr>
              <a:t>INSERT INTO </a:t>
            </a:r>
            <a:r>
              <a:rPr lang="es-ES" dirty="0" err="1">
                <a:latin typeface="Lora" pitchFamily="2" charset="0"/>
              </a:rPr>
              <a:t>nom_tabla</a:t>
            </a:r>
            <a:r>
              <a:rPr lang="es-ES" dirty="0">
                <a:latin typeface="Lora" pitchFamily="2" charset="0"/>
              </a:rPr>
              <a:t> [(columna1 [, columna2 ..., </a:t>
            </a:r>
            <a:r>
              <a:rPr lang="es-ES" dirty="0" err="1">
                <a:latin typeface="Lora" pitchFamily="2" charset="0"/>
              </a:rPr>
              <a:t>columnaN</a:t>
            </a:r>
            <a:r>
              <a:rPr lang="es-ES" dirty="0">
                <a:latin typeface="Lora" pitchFamily="2" charset="0"/>
              </a:rPr>
              <a:t>])]</a:t>
            </a:r>
          </a:p>
          <a:p>
            <a:r>
              <a:rPr lang="es-ES" dirty="0">
                <a:latin typeface="Lora" pitchFamily="2" charset="0"/>
              </a:rPr>
              <a:t>	</a:t>
            </a:r>
            <a:r>
              <a:rPr lang="es-ES" b="1" dirty="0">
                <a:latin typeface="Lora" pitchFamily="2" charset="0"/>
              </a:rPr>
              <a:t>VALUES</a:t>
            </a:r>
            <a:r>
              <a:rPr lang="es-ES" dirty="0">
                <a:latin typeface="Lora" pitchFamily="2" charset="0"/>
              </a:rPr>
              <a:t> ( valor1 [ , valor2, ...</a:t>
            </a:r>
            <a:r>
              <a:rPr lang="es-ES" dirty="0" err="1">
                <a:latin typeface="Lora" pitchFamily="2" charset="0"/>
              </a:rPr>
              <a:t>valorN</a:t>
            </a:r>
            <a:r>
              <a:rPr lang="es-ES" dirty="0">
                <a:latin typeface="Lora" pitchFamily="2" charset="0"/>
              </a:rPr>
              <a:t>]) ;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b="1" dirty="0" smtClean="0">
                <a:latin typeface="Lora" pitchFamily="2" charset="0"/>
              </a:rPr>
              <a:t>INSERT </a:t>
            </a:r>
            <a:r>
              <a:rPr lang="es-ES" b="1" dirty="0">
                <a:latin typeface="Lora" pitchFamily="2" charset="0"/>
              </a:rPr>
              <a:t>INTO</a:t>
            </a:r>
            <a:r>
              <a:rPr lang="es-ES" dirty="0">
                <a:latin typeface="Lora" pitchFamily="2" charset="0"/>
              </a:rPr>
              <a:t> empleado </a:t>
            </a:r>
            <a:r>
              <a:rPr lang="es-ES" b="1" dirty="0">
                <a:latin typeface="Lora" pitchFamily="2" charset="0"/>
              </a:rPr>
              <a:t>VALUES</a:t>
            </a:r>
            <a:r>
              <a:rPr lang="es-ES" dirty="0">
                <a:latin typeface="Lora" pitchFamily="2" charset="0"/>
              </a:rPr>
              <a:t> (’Juan’,</a:t>
            </a:r>
            <a:r>
              <a:rPr lang="es-ES" dirty="0" smtClean="0">
                <a:latin typeface="Lora" pitchFamily="2" charset="0"/>
              </a:rPr>
              <a:t>’</a:t>
            </a:r>
            <a:r>
              <a:rPr lang="es-ES" dirty="0" err="1" smtClean="0">
                <a:latin typeface="Lora" pitchFamily="2" charset="0"/>
              </a:rPr>
              <a:t>Perez</a:t>
            </a:r>
            <a:r>
              <a:rPr lang="es-ES" dirty="0" smtClean="0">
                <a:latin typeface="Lora" pitchFamily="2" charset="0"/>
              </a:rPr>
              <a:t>’ </a:t>
            </a:r>
            <a:r>
              <a:rPr lang="es-ES" dirty="0">
                <a:latin typeface="Lora" pitchFamily="2" charset="0"/>
              </a:rPr>
              <a:t>,26, ’04/04/98’) 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b="1" dirty="0">
                <a:latin typeface="Lora" pitchFamily="2" charset="0"/>
              </a:rPr>
              <a:t>INSERT INTO</a:t>
            </a:r>
            <a:r>
              <a:rPr lang="es-ES" dirty="0">
                <a:latin typeface="Lora" pitchFamily="2" charset="0"/>
              </a:rPr>
              <a:t> empleado (nombre</a:t>
            </a:r>
            <a:r>
              <a:rPr lang="es-ES" dirty="0" smtClean="0">
                <a:latin typeface="Lora" pitchFamily="2" charset="0"/>
              </a:rPr>
              <a:t>, apellido, edad</a:t>
            </a:r>
            <a:r>
              <a:rPr lang="es-ES" dirty="0">
                <a:latin typeface="Lora" pitchFamily="2" charset="0"/>
              </a:rPr>
              <a:t>) </a:t>
            </a:r>
            <a:r>
              <a:rPr lang="es-ES" b="1" dirty="0">
                <a:latin typeface="Lora" pitchFamily="2" charset="0"/>
              </a:rPr>
              <a:t>VALUES</a:t>
            </a:r>
            <a:r>
              <a:rPr lang="es-ES" dirty="0">
                <a:latin typeface="Lora" pitchFamily="2" charset="0"/>
              </a:rPr>
              <a:t> (’Juan’,’</a:t>
            </a:r>
            <a:r>
              <a:rPr lang="es-ES" dirty="0" err="1">
                <a:latin typeface="Lora" pitchFamily="2" charset="0"/>
              </a:rPr>
              <a:t>Perez</a:t>
            </a:r>
            <a:r>
              <a:rPr lang="es-ES" dirty="0">
                <a:latin typeface="Lora" pitchFamily="2" charset="0"/>
              </a:rPr>
              <a:t>’ ,26)</a:t>
            </a:r>
          </a:p>
          <a:p>
            <a:endParaRPr lang="es-ES" dirty="0">
              <a:latin typeface="Lora" pitchFamily="2" charset="0"/>
            </a:endParaRPr>
          </a:p>
          <a:p>
            <a:endParaRPr lang="es-ES" dirty="0">
              <a:latin typeface="Lora" pitchFamily="2" charset="0"/>
            </a:endParaRPr>
          </a:p>
        </p:txBody>
      </p:sp>
      <p:pic>
        <p:nvPicPr>
          <p:cNvPr id="526" name="Google Shape;526;g2244b834a14_0_7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887" y="3625062"/>
            <a:ext cx="4807388" cy="10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44b834a14_0_74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44b834a14_0_748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Manipulación de datos – INSERT…SELECT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23" name="Google Shape;523;g2244b834a14_0_74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g2244b834a14_0_748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g2244b834a14_0_748"/>
          <p:cNvSpPr txBox="1"/>
          <p:nvPr/>
        </p:nvSpPr>
        <p:spPr>
          <a:xfrm>
            <a:off x="981885" y="1067846"/>
            <a:ext cx="6490766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dirty="0">
                <a:latin typeface="Lora" pitchFamily="2" charset="0"/>
              </a:rPr>
              <a:t>¿Qué pasa si queremos agregar datos que provienen de otra tabla?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dirty="0">
                <a:latin typeface="Lora" pitchFamily="2" charset="0"/>
              </a:rPr>
              <a:t>Usando la cláusula </a:t>
            </a:r>
            <a:r>
              <a:rPr lang="es-ES" b="1" dirty="0">
                <a:latin typeface="Lora" pitchFamily="2" charset="0"/>
              </a:rPr>
              <a:t>SELECT</a:t>
            </a:r>
            <a:r>
              <a:rPr lang="es-ES" dirty="0">
                <a:latin typeface="Lora" pitchFamily="2" charset="0"/>
              </a:rPr>
              <a:t> (podemos agregar un conjunto de filas con un solo INSERT). La sintaxis es la siguiente:</a:t>
            </a:r>
          </a:p>
          <a:p>
            <a:endParaRPr lang="es-ES" dirty="0">
              <a:latin typeface="Lora" pitchFamily="2" charset="0"/>
            </a:endParaRPr>
          </a:p>
          <a:p>
            <a:pPr lvl="3"/>
            <a:r>
              <a:rPr lang="es-ES" dirty="0">
                <a:latin typeface="Lora" pitchFamily="2" charset="0"/>
              </a:rPr>
              <a:t>                     </a:t>
            </a:r>
            <a:r>
              <a:rPr lang="es-ES" sz="1200" b="1" dirty="0">
                <a:latin typeface="Lora" pitchFamily="2" charset="0"/>
              </a:rPr>
              <a:t>INSERT INTO</a:t>
            </a:r>
            <a:r>
              <a:rPr lang="es-ES" sz="1200" dirty="0">
                <a:latin typeface="Lora" pitchFamily="2" charset="0"/>
              </a:rPr>
              <a:t>  </a:t>
            </a:r>
            <a:r>
              <a:rPr lang="es-ES" sz="1200" dirty="0" err="1">
                <a:latin typeface="Lora" pitchFamily="2" charset="0"/>
              </a:rPr>
              <a:t>nom_tabla</a:t>
            </a:r>
            <a:r>
              <a:rPr lang="es-ES" sz="1200" dirty="0">
                <a:latin typeface="Lora" pitchFamily="2" charset="0"/>
              </a:rPr>
              <a:t> [( columna1 ,…, columna2)]</a:t>
            </a:r>
          </a:p>
          <a:p>
            <a:pPr lvl="3"/>
            <a:r>
              <a:rPr lang="es-ES" sz="1200" dirty="0">
                <a:latin typeface="Lora" pitchFamily="2" charset="0"/>
              </a:rPr>
              <a:t>                         </a:t>
            </a:r>
            <a:r>
              <a:rPr lang="es-ES" sz="1200" b="1" dirty="0">
                <a:latin typeface="Lora" pitchFamily="2" charset="0"/>
              </a:rPr>
              <a:t>SELECT</a:t>
            </a:r>
            <a:r>
              <a:rPr lang="es-ES" sz="1200" dirty="0">
                <a:latin typeface="Lora" pitchFamily="2" charset="0"/>
              </a:rPr>
              <a:t> sentencia;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dirty="0">
                <a:latin typeface="Lora" pitchFamily="2" charset="0"/>
              </a:rPr>
              <a:t>Ejemplo: Supongamos que queremos agregar a la tabla de domicilios la nómina de menores que nos da otro Organismo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sz="1200" b="1" dirty="0">
                <a:latin typeface="Lora" pitchFamily="2" charset="0"/>
              </a:rPr>
              <a:t>INSERT INTO </a:t>
            </a:r>
            <a:r>
              <a:rPr lang="es-ES" sz="1200" dirty="0">
                <a:latin typeface="Lora" pitchFamily="2" charset="0"/>
              </a:rPr>
              <a:t>domicilio (provincia, municipio, localidad, barrio, calle, altura)</a:t>
            </a:r>
          </a:p>
          <a:p>
            <a:r>
              <a:rPr lang="es-ES" sz="1200" b="1" dirty="0">
                <a:latin typeface="Lora" pitchFamily="2" charset="0"/>
              </a:rPr>
              <a:t>SELECT</a:t>
            </a:r>
            <a:r>
              <a:rPr lang="es-ES" sz="1200" dirty="0">
                <a:latin typeface="Lora" pitchFamily="2" charset="0"/>
              </a:rPr>
              <a:t> </a:t>
            </a:r>
            <a:r>
              <a:rPr lang="es-ES" sz="1200" dirty="0" err="1">
                <a:latin typeface="Lora" pitchFamily="2" charset="0"/>
              </a:rPr>
              <a:t>nom_provincia</a:t>
            </a:r>
            <a:r>
              <a:rPr lang="es-ES" sz="1200" dirty="0">
                <a:latin typeface="Lora" pitchFamily="2" charset="0"/>
              </a:rPr>
              <a:t>, </a:t>
            </a:r>
            <a:r>
              <a:rPr lang="es-ES" sz="1200" dirty="0" err="1">
                <a:latin typeface="Lora" pitchFamily="2" charset="0"/>
              </a:rPr>
              <a:t>nom_municipio</a:t>
            </a:r>
            <a:r>
              <a:rPr lang="es-ES" sz="1200" dirty="0">
                <a:latin typeface="Lora" pitchFamily="2" charset="0"/>
              </a:rPr>
              <a:t>, </a:t>
            </a:r>
            <a:r>
              <a:rPr lang="es-ES" sz="1200" dirty="0" err="1">
                <a:latin typeface="Lora" pitchFamily="2" charset="0"/>
              </a:rPr>
              <a:t>nom_localidad</a:t>
            </a:r>
            <a:r>
              <a:rPr lang="es-ES" sz="1200" dirty="0">
                <a:latin typeface="Lora" pitchFamily="2" charset="0"/>
              </a:rPr>
              <a:t>, </a:t>
            </a:r>
            <a:r>
              <a:rPr lang="es-ES" sz="1200" dirty="0" err="1">
                <a:latin typeface="Lora" pitchFamily="2" charset="0"/>
              </a:rPr>
              <a:t>nom_barrio</a:t>
            </a:r>
            <a:r>
              <a:rPr lang="es-ES" sz="1200" dirty="0">
                <a:latin typeface="Lora" pitchFamily="2" charset="0"/>
              </a:rPr>
              <a:t>, calle, altura </a:t>
            </a:r>
            <a:r>
              <a:rPr lang="es-ES" sz="1200" b="1" dirty="0">
                <a:latin typeface="Lora" pitchFamily="2" charset="0"/>
              </a:rPr>
              <a:t>FROM</a:t>
            </a:r>
            <a:r>
              <a:rPr lang="es-ES" sz="1200" dirty="0">
                <a:latin typeface="Lora" pitchFamily="2" charset="0"/>
              </a:rPr>
              <a:t> </a:t>
            </a:r>
            <a:r>
              <a:rPr lang="es-ES" sz="1200" dirty="0" err="1">
                <a:latin typeface="Lora" pitchFamily="2" charset="0"/>
              </a:rPr>
              <a:t>nomina_organismo</a:t>
            </a:r>
            <a:endParaRPr lang="es-ES" sz="1200" dirty="0">
              <a:latin typeface="Lora" pitchFamily="2" charset="0"/>
            </a:endParaRPr>
          </a:p>
          <a:p>
            <a:r>
              <a:rPr lang="es-ES" sz="1200" b="1" dirty="0">
                <a:latin typeface="Lora" pitchFamily="2" charset="0"/>
              </a:rPr>
              <a:t>WHERE</a:t>
            </a:r>
            <a:r>
              <a:rPr lang="es-ES" sz="1200" dirty="0">
                <a:latin typeface="Lora" pitchFamily="2" charset="0"/>
              </a:rPr>
              <a:t> edad&lt;18</a:t>
            </a:r>
          </a:p>
          <a:p>
            <a:endParaRPr lang="es-ES" dirty="0">
              <a:latin typeface="Lora" pitchFamily="2" charset="0"/>
            </a:endParaRPr>
          </a:p>
          <a:p>
            <a:r>
              <a:rPr lang="es-ES" dirty="0">
                <a:latin typeface="Lora" pitchFamily="2" charset="0"/>
              </a:rPr>
              <a:t>La cantidad de columnas y tipos que devuelve el SELECT deben coincidir</a:t>
            </a:r>
          </a:p>
          <a:p>
            <a:r>
              <a:rPr lang="es-ES" dirty="0">
                <a:latin typeface="Lora" pitchFamily="2" charset="0"/>
              </a:rPr>
              <a:t>con la cantidad y tipo de las columnas de la Tabla.</a:t>
            </a:r>
          </a:p>
          <a:p>
            <a:endParaRPr lang="es-ES" dirty="0">
              <a:latin typeface="Lora" pitchFamily="2" charset="0"/>
            </a:endParaRPr>
          </a:p>
        </p:txBody>
      </p:sp>
      <p:pic>
        <p:nvPicPr>
          <p:cNvPr id="526" name="Google Shape;526;g2244b834a14_0_7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618;p23"/>
          <p:cNvGrpSpPr/>
          <p:nvPr/>
        </p:nvGrpSpPr>
        <p:grpSpPr>
          <a:xfrm>
            <a:off x="7065966" y="2098868"/>
            <a:ext cx="1899130" cy="1731010"/>
            <a:chOff x="769421" y="2905696"/>
            <a:chExt cx="390525" cy="361950"/>
          </a:xfrm>
        </p:grpSpPr>
        <p:sp>
          <p:nvSpPr>
            <p:cNvPr id="18" name="Google Shape;1619;p23"/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620;p23"/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621;p23"/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/>
              <a:ahLst/>
              <a:cxnLst/>
              <a:rect l="l" t="t" r="r" b="b"/>
              <a:pathLst>
                <a:path w="161925" h="228600" extrusionOk="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622;p23"/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/>
              <a:ahLst/>
              <a:cxnLst/>
              <a:rect l="l" t="t" r="r" b="b"/>
              <a:pathLst>
                <a:path w="390525" h="361950" extrusionOk="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623;p23"/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624;p23"/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625;p23"/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/>
              <a:ahLst/>
              <a:cxnLst/>
              <a:rect l="l" t="t" r="r" b="b"/>
              <a:pathLst>
                <a:path w="123825" h="28575" extrusionOk="0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626;p23"/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/>
              <a:ahLst/>
              <a:cxnLst/>
              <a:rect l="l" t="t" r="r" b="b"/>
              <a:pathLst>
                <a:path w="123825" h="28575" extrusionOk="0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05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44b834a14_0_75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244b834a14_0_758"/>
          <p:cNvSpPr txBox="1"/>
          <p:nvPr/>
        </p:nvSpPr>
        <p:spPr>
          <a:xfrm>
            <a:off x="706275" y="512531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M</a:t>
            </a:r>
            <a:r>
              <a:rPr lang="es-AR" altLang="ko" sz="2000" b="1" i="0" u="none" strike="noStrike" cap="none" dirty="0" err="1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anipulación</a:t>
            </a:r>
            <a:r>
              <a:rPr 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de los datos</a:t>
            </a: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- UPDATE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33" name="Google Shape;533;g2244b834a14_0_75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g2244b834a14_0_758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s-ES" altLang="ko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La sentencia </a:t>
            </a:r>
            <a:r>
              <a:rPr lang="es-ES" altLang="ko" b="1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UPDATE </a:t>
            </a:r>
            <a:r>
              <a:rPr lang="es-ES" altLang="ko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modifica filas existentes en una tabla. </a:t>
            </a:r>
          </a:p>
          <a:p>
            <a:pPr lvl="0">
              <a:lnSpc>
                <a:spcPct val="150000"/>
              </a:lnSpc>
              <a:buSzPts val="1400"/>
            </a:pPr>
            <a:endParaRPr lang="es-ES" altLang="ko" b="1" dirty="0">
              <a:solidFill>
                <a:srgbClr val="3A3838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lvl="0" indent="-285750">
              <a:buSzPts val="1400"/>
              <a:buFont typeface="Arial"/>
              <a:buChar char="•"/>
            </a:pPr>
            <a:r>
              <a:rPr lang="es-ES" altLang="ko" b="1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UPDATE &lt;</a:t>
            </a:r>
            <a:r>
              <a:rPr lang="es-ES" altLang="ko" dirty="0" err="1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nom_tabla</a:t>
            </a:r>
            <a:r>
              <a:rPr lang="es-ES" altLang="ko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&gt;</a:t>
            </a:r>
            <a:r>
              <a:rPr lang="es-ES" altLang="ko" b="1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 [[ AS] &lt;</a:t>
            </a:r>
            <a:r>
              <a:rPr lang="es-ES" altLang="ko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alias&gt;</a:t>
            </a:r>
            <a:r>
              <a:rPr lang="es-ES" altLang="ko" b="1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] </a:t>
            </a:r>
          </a:p>
          <a:p>
            <a:pPr lvl="0">
              <a:buSzPts val="1400"/>
            </a:pPr>
            <a:r>
              <a:rPr lang="es-ES" altLang="ko" b="1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      SET &lt;columna&gt;= &lt;</a:t>
            </a:r>
            <a:r>
              <a:rPr lang="es-ES" altLang="ko" b="1" dirty="0" err="1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expression</a:t>
            </a:r>
            <a:r>
              <a:rPr lang="es-ES" altLang="ko" b="1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&gt;,… , &lt;columna&gt;=&lt;</a:t>
            </a:r>
            <a:r>
              <a:rPr lang="es-ES" altLang="ko" b="1" dirty="0" err="1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expression</a:t>
            </a:r>
            <a:r>
              <a:rPr lang="es-ES" altLang="ko" b="1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&gt;</a:t>
            </a:r>
          </a:p>
          <a:p>
            <a:pPr lvl="0">
              <a:buSzPts val="1400"/>
            </a:pPr>
            <a:r>
              <a:rPr lang="es-ES" altLang="ko" b="1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      [ WHERE &lt;</a:t>
            </a:r>
            <a:r>
              <a:rPr lang="es-ES" altLang="ko" b="1" dirty="0" err="1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condicion</a:t>
            </a:r>
            <a:r>
              <a:rPr lang="es-ES" altLang="ko" b="1" dirty="0">
                <a:solidFill>
                  <a:srgbClr val="3A3838"/>
                </a:solidFill>
                <a:latin typeface="Lora" pitchFamily="2" charset="0"/>
                <a:ea typeface="Lora"/>
                <a:cs typeface="Lora"/>
                <a:sym typeface="Lora"/>
              </a:rPr>
              <a:t>&gt;]</a:t>
            </a:r>
            <a:endParaRPr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AR" sz="14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196850">
              <a:buSzPts val="1400"/>
            </a:pPr>
            <a:r>
              <a:rPr lang="es-AR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Ejemplo: </a:t>
            </a:r>
            <a:r>
              <a:rPr lang="es-ES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Supongamos que queremos actualizar que la ficha </a:t>
            </a:r>
            <a:r>
              <a:rPr lang="es-ES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‘509-25-45’ </a:t>
            </a:r>
            <a:r>
              <a:rPr lang="es-ES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fue supervisada</a:t>
            </a:r>
          </a:p>
          <a:p>
            <a:pPr marL="285750" lvl="0" indent="-196850">
              <a:buSzPts val="1400"/>
            </a:pPr>
            <a:r>
              <a:rPr lang="es-ES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			</a:t>
            </a:r>
            <a:r>
              <a:rPr lang="es-ES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UPDATE</a:t>
            </a:r>
            <a:r>
              <a:rPr lang="es-ES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ES" dirty="0" err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ficha_encuesta</a:t>
            </a:r>
            <a:endParaRPr lang="es-ES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196850">
              <a:buSzPts val="1400"/>
            </a:pPr>
            <a:r>
              <a:rPr lang="es-ES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			</a:t>
            </a:r>
            <a:r>
              <a:rPr lang="es-ES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SET</a:t>
            </a:r>
            <a:r>
              <a:rPr lang="es-ES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Supervisado = True</a:t>
            </a:r>
          </a:p>
          <a:p>
            <a:pPr marL="285750" lvl="0" indent="-196850">
              <a:buSzPts val="1400"/>
            </a:pPr>
            <a:r>
              <a:rPr lang="es-ES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			</a:t>
            </a:r>
            <a:r>
              <a:rPr lang="es-ES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WHERE</a:t>
            </a:r>
            <a:r>
              <a:rPr lang="es-ES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ES" dirty="0" err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NumeroFicha</a:t>
            </a:r>
            <a:r>
              <a:rPr lang="es-ES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= ‘509-25-45’;</a:t>
            </a: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196850">
              <a:lnSpc>
                <a:spcPct val="126071"/>
              </a:lnSpc>
              <a:buSzPts val="1400"/>
            </a:pPr>
            <a:r>
              <a:rPr lang="es-ES" dirty="0">
                <a:latin typeface="Lora" pitchFamily="2" charset="0"/>
              </a:rPr>
              <a:t>Si bien el UPDATE se aplica a sólo una tabla la condición puede afectar a varias</a:t>
            </a:r>
            <a:endParaRPr sz="14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5" name="Google Shape;535;g2244b834a14_0_7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593;p23"/>
          <p:cNvGrpSpPr/>
          <p:nvPr/>
        </p:nvGrpSpPr>
        <p:grpSpPr>
          <a:xfrm>
            <a:off x="6778487" y="1179443"/>
            <a:ext cx="1419437" cy="1139687"/>
            <a:chOff x="2801293" y="892968"/>
            <a:chExt cx="390525" cy="390525"/>
          </a:xfrm>
        </p:grpSpPr>
        <p:sp>
          <p:nvSpPr>
            <p:cNvPr id="8" name="Google Shape;1594;p23"/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595;p23"/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/>
              <a:ahLst/>
              <a:cxnLst/>
              <a:rect l="l" t="t" r="r" b="b"/>
              <a:pathLst>
                <a:path w="190500" h="28575" extrusionOk="0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596;p23"/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/>
              <a:ahLst/>
              <a:cxnLst/>
              <a:rect l="l" t="t" r="r" b="b"/>
              <a:pathLst>
                <a:path w="142875" h="28575" extrusionOk="0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597;p23"/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/>
              <a:ahLst/>
              <a:cxnLst/>
              <a:rect l="l" t="t" r="r" b="b"/>
              <a:pathLst>
                <a:path w="142875" h="28575" extrusionOk="0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598;p23"/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/>
              <a:ahLst/>
              <a:cxnLst/>
              <a:rect l="l" t="t" r="r" b="b"/>
              <a:pathLst>
                <a:path w="142875" h="28575" extrusionOk="0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599;p23"/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5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44b834a14_0_75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244b834a14_0_758"/>
          <p:cNvSpPr txBox="1"/>
          <p:nvPr/>
        </p:nvSpPr>
        <p:spPr>
          <a:xfrm>
            <a:off x="713674" y="549213"/>
            <a:ext cx="688644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28300"/>
              </a:lnSpc>
            </a:pPr>
            <a:r>
              <a:rPr 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M</a:t>
            </a:r>
            <a:r>
              <a:rPr lang="es-AR" altLang="ko" sz="2000" b="1" i="0" u="none" strike="noStrike" cap="none" dirty="0" err="1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anipula</a:t>
            </a:r>
            <a:r>
              <a:rPr 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ción </a:t>
            </a: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de los datos</a:t>
            </a: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AR" altLang="ko" sz="2000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– DELETE / </a:t>
            </a:r>
            <a:r>
              <a:rPr lang="es-AR" altLang="ko" sz="2000" b="1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TRUNCATE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33" name="Google Shape;533;g2244b834a14_0_75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g2244b834a14_0_758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83285"/>
              </a:lnSpc>
            </a:pP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Para eliminar una o varias filas de una tabla se utiliza la sentencia DELETE:</a:t>
            </a:r>
          </a:p>
          <a:p>
            <a:pPr lvl="0"/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	</a:t>
            </a:r>
          </a:p>
          <a:p>
            <a:pPr lvl="0"/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	</a:t>
            </a:r>
            <a:r>
              <a:rPr lang="es-ES" altLang="ko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DELETE FROM </a:t>
            </a: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&lt; </a:t>
            </a:r>
            <a:r>
              <a:rPr lang="es-ES" altLang="ko" dirty="0" err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nombre_tabla</a:t>
            </a: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&gt; [[ </a:t>
            </a:r>
            <a:r>
              <a:rPr lang="es-ES" altLang="ko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AS</a:t>
            </a: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] &lt; alias &gt;]</a:t>
            </a:r>
          </a:p>
          <a:p>
            <a:pPr lvl="0"/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	[ </a:t>
            </a:r>
            <a:r>
              <a:rPr lang="es-ES" altLang="ko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WHERE</a:t>
            </a: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&lt; </a:t>
            </a:r>
            <a:r>
              <a:rPr lang="es-ES" altLang="ko" dirty="0" err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condicion</a:t>
            </a: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&gt;];</a:t>
            </a:r>
          </a:p>
          <a:p>
            <a:pPr lvl="0">
              <a:lnSpc>
                <a:spcPct val="183285"/>
              </a:lnSpc>
            </a:pPr>
            <a:r>
              <a:rPr lang="es-ES" altLang="ko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Ejemplo</a:t>
            </a: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: Para eliminar la opción de país Otro de la tabla </a:t>
            </a:r>
            <a:r>
              <a:rPr lang="es-ES" altLang="ko" dirty="0" err="1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país_origen</a:t>
            </a:r>
            <a:endParaRPr lang="es-ES" altLang="ko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lvl="0"/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                   </a:t>
            </a:r>
            <a:r>
              <a:rPr lang="es-ES" altLang="ko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DELETE</a:t>
            </a: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ES" altLang="ko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FROM</a:t>
            </a: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ES" altLang="ko" dirty="0" err="1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pais_origen</a:t>
            </a:r>
            <a:endParaRPr lang="es-ES" altLang="ko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lvl="0"/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                   </a:t>
            </a:r>
            <a:r>
              <a:rPr lang="es-ES" altLang="ko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WHERE</a:t>
            </a:r>
            <a:r>
              <a:rPr lang="es-ES" altLang="ko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detalle = ’Otros’;</a:t>
            </a:r>
          </a:p>
          <a:p>
            <a:pPr lvl="0"/>
            <a:endParaRPr lang="es-ES" altLang="ko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lvl="0"/>
            <a:r>
              <a:rPr lang="es-ES" altLang="ko" dirty="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La sentencia DELETE sin parte WHERE borra todas las filas, pero la tabla</a:t>
            </a:r>
          </a:p>
          <a:p>
            <a:pPr lvl="0"/>
            <a:r>
              <a:rPr lang="es-ES" altLang="ko" dirty="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permanece creada (sin filas)</a:t>
            </a:r>
            <a:endParaRPr dirty="0">
              <a:solidFill>
                <a:srgbClr val="FF0000"/>
              </a:solidFill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dirty="0" smtClean="0"/>
              <a:t>Si quiero eliminar todos los elementos de una tabla también puedo usar TRUNCATE</a:t>
            </a:r>
            <a:endParaRPr dirty="0"/>
          </a:p>
          <a:p>
            <a:pPr marL="285750" marR="0" lvl="0" indent="-1968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5" name="Google Shape;535;g2244b834a14_0_7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69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244b834a14_0_767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244b834a14_0_767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Ejercitación</a:t>
            </a:r>
            <a:r>
              <a:rPr lang="es-AR" alt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– INSERT, DELETE, UPDATE</a:t>
            </a:r>
            <a:r>
              <a:rPr 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42" name="Google Shape;542;g2244b834a14_0_767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3" name="Google Shape;543;g2244b834a14_0_767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Agregar un </a:t>
            </a:r>
            <a:r>
              <a:rPr lang="es-AR" altLang="ko" sz="1400" b="0" i="0" u="none" strike="noStrike" cap="none" dirty="0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nuevo tipo de documento (Opción 6 – Pasaporte)</a:t>
            </a:r>
            <a:endParaRPr dirty="0">
              <a:solidFill>
                <a:schemeClr val="tx1"/>
              </a:solidFill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altLang="ko" sz="1400" b="0" i="0" u="none" strike="noStrike" cap="none" dirty="0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Supongamos que queremos agregar a una tabla ‘nomina’ los datos de nombre, apellido, edad, </a:t>
            </a:r>
            <a:r>
              <a:rPr lang="es-AR" altLang="ko" sz="1400" b="0" i="0" u="none" strike="noStrike" cap="none" dirty="0" err="1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dni</a:t>
            </a:r>
            <a:r>
              <a:rPr lang="es-AR" altLang="ko" sz="1400" b="0" i="0" u="none" strike="noStrike" cap="none" dirty="0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 de los menores de 18 años relevados en nuestra ficha.</a:t>
            </a:r>
            <a:endParaRPr sz="1400" b="0" i="0" u="none" strike="noStrike" cap="none" dirty="0">
              <a:solidFill>
                <a:schemeClr val="tx1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Actualizar el ingreso salarial </a:t>
            </a:r>
            <a:r>
              <a:rPr lang="es-AR" altLang="ko" sz="1400" b="0" i="0" u="none" strike="noStrike" cap="none" dirty="0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a $350000 de</a:t>
            </a:r>
            <a:r>
              <a:rPr lang="ko" sz="1400" b="0" i="0" u="none" strike="noStrike" cap="none" dirty="0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ko" sz="1400" b="0" i="0" u="none" strike="noStrike" cap="none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la persona </a:t>
            </a:r>
            <a:r>
              <a:rPr lang="es-AR" altLang="ko" sz="1400" b="0" i="0" u="none" strike="noStrike" cap="none" dirty="0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Hugo Campos con id=6</a:t>
            </a: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dirty="0" smtClean="0">
                <a:solidFill>
                  <a:schemeClr val="tx1"/>
                </a:solidFill>
                <a:latin typeface="Lora"/>
                <a:sym typeface="Lora"/>
              </a:rPr>
              <a:t>Actualizar el DNI incorrecto de la persona que se apellida </a:t>
            </a:r>
            <a:r>
              <a:rPr lang="es-AR" dirty="0" err="1" smtClean="0">
                <a:solidFill>
                  <a:schemeClr val="tx1"/>
                </a:solidFill>
                <a:latin typeface="Lora"/>
                <a:sym typeface="Lora"/>
              </a:rPr>
              <a:t>Bellan</a:t>
            </a:r>
            <a:endParaRPr dirty="0">
              <a:solidFill>
                <a:schemeClr val="tx1"/>
              </a:solidFill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altLang="ko" sz="1400" b="0" i="0" u="none" strike="noStrike" cap="none" dirty="0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Borrar de la tabla nomina a Bart Simpson</a:t>
            </a: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altLang="ko" dirty="0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Borrar </a:t>
            </a:r>
            <a:r>
              <a:rPr lang="es-ES" altLang="ko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de la tabla nomina todas las personas menores de 2 años</a:t>
            </a:r>
            <a:endParaRPr lang="es-ES" dirty="0">
              <a:solidFill>
                <a:schemeClr val="tx1"/>
              </a:solidFill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altLang="ko" sz="1400" b="0" i="0" u="none" strike="noStrike" cap="none" dirty="0" smtClean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Borrar todos los registros de la tabla nomina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44" name="Google Shape;544;g2244b834a14_0_7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244b834a14_0_776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2244b834a14_0_776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Subconsultas. ¿Qué son? ¿Cómo se usan?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51" name="Google Shape;551;g2244b834a14_0_776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2" name="Google Shape;552;g2244b834a14_0_776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altLang="ko" dirty="0">
                <a:latin typeface="Lora"/>
                <a:ea typeface="Lora"/>
                <a:cs typeface="Lora"/>
                <a:sym typeface="Lora"/>
              </a:rPr>
              <a:t>Una </a:t>
            </a:r>
            <a:r>
              <a:rPr lang="es-ES" altLang="ko" dirty="0" err="1">
                <a:latin typeface="Lora"/>
                <a:ea typeface="Lora"/>
                <a:cs typeface="Lora"/>
                <a:sym typeface="Lora"/>
              </a:rPr>
              <a:t>subconsulta</a:t>
            </a:r>
            <a:r>
              <a:rPr lang="es-ES" altLang="ko" dirty="0">
                <a:latin typeface="Lora"/>
                <a:ea typeface="Lora"/>
                <a:cs typeface="Lora"/>
                <a:sym typeface="Lora"/>
              </a:rPr>
              <a:t> en SQL consiste en utilizar los resultados de una consulta dentro de otra, que se considera la </a:t>
            </a:r>
            <a:r>
              <a:rPr lang="es-ES" altLang="ko" dirty="0" smtClean="0">
                <a:latin typeface="Lora"/>
                <a:ea typeface="Lora"/>
                <a:cs typeface="Lora"/>
                <a:sym typeface="Lora"/>
              </a:rPr>
              <a:t>principal0</a:t>
            </a:r>
            <a:endParaRPr lang="es-ES" altLang="ko" dirty="0"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Pueden retornar un único valor, un registro o tabla</a:t>
            </a:r>
            <a:endParaRPr dirty="0"/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 subconsulta debe ir entre paréntesis</a:t>
            </a:r>
            <a:endParaRPr lang="es-AR" altLang="ko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dirty="0">
                <a:latin typeface="Lora"/>
                <a:ea typeface="Lora"/>
                <a:cs typeface="Lora"/>
                <a:sym typeface="Lora"/>
              </a:rPr>
              <a:t>La </a:t>
            </a:r>
            <a:r>
              <a:rPr lang="es-ES" dirty="0" err="1">
                <a:latin typeface="Lora"/>
                <a:ea typeface="Lora"/>
                <a:cs typeface="Lora"/>
                <a:sym typeface="Lora"/>
              </a:rPr>
              <a:t>subconsulta</a:t>
            </a:r>
            <a:r>
              <a:rPr lang="es-ES" dirty="0">
                <a:latin typeface="Lora"/>
                <a:ea typeface="Lora"/>
                <a:cs typeface="Lora"/>
                <a:sym typeface="Lora"/>
              </a:rPr>
              <a:t> debe tener una sola columna o expresión</a:t>
            </a: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dirty="0">
                <a:latin typeface="Lora"/>
                <a:ea typeface="Lora"/>
                <a:cs typeface="Lora"/>
                <a:sym typeface="Lora"/>
              </a:rPr>
              <a:t>No podemos utilizar BETWEEN o LIKE en la </a:t>
            </a:r>
            <a:r>
              <a:rPr lang="es-ES" dirty="0" err="1">
                <a:latin typeface="Lora"/>
                <a:ea typeface="Lora"/>
                <a:cs typeface="Lora"/>
                <a:sym typeface="Lora"/>
              </a:rPr>
              <a:t>subconsulta</a:t>
            </a:r>
            <a:r>
              <a:rPr lang="es-ES" dirty="0">
                <a:latin typeface="Lora"/>
                <a:ea typeface="Lora"/>
                <a:cs typeface="Lora"/>
                <a:sym typeface="Lora"/>
              </a:rPr>
              <a:t>, se pueden usar </a:t>
            </a:r>
            <a:r>
              <a:rPr lang="es-AR" dirty="0">
                <a:latin typeface="Lora"/>
                <a:ea typeface="Lora"/>
                <a:cs typeface="Lora"/>
                <a:sym typeface="Lora"/>
              </a:rPr>
              <a:t>con las cláusulas IN, ANY, ALL y EXISTS. </a:t>
            </a:r>
            <a:endParaRPr lang="es-AR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dirty="0">
                <a:latin typeface="Lora"/>
                <a:ea typeface="Lora"/>
                <a:cs typeface="Lora"/>
                <a:sym typeface="Lora"/>
              </a:rPr>
              <a:t>No se puede utilizar ORDER BY (sólo en el </a:t>
            </a:r>
            <a:r>
              <a:rPr lang="es-AR" dirty="0" err="1">
                <a:latin typeface="Lora"/>
                <a:ea typeface="Lora"/>
                <a:cs typeface="Lora"/>
                <a:sym typeface="Lora"/>
              </a:rPr>
              <a:t>select</a:t>
            </a:r>
            <a:r>
              <a:rPr lang="es-AR" dirty="0">
                <a:latin typeface="Lora"/>
                <a:ea typeface="Lora"/>
                <a:cs typeface="Lora"/>
                <a:sym typeface="Lora"/>
              </a:rPr>
              <a:t> principal)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Utiliza la misma sintaxis que el select</a:t>
            </a: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dirty="0">
                <a:latin typeface="Lora"/>
                <a:ea typeface="Lora"/>
                <a:cs typeface="Lora"/>
                <a:sym typeface="Lora"/>
              </a:rPr>
              <a:t>Se utiliza en la sentencia WHERE o HAVING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AR" altLang="ko" b="1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Ejemplo:</a:t>
            </a:r>
            <a:r>
              <a:rPr lang="es-AR" altLang="ko" sz="12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altLang="ko" sz="1200" b="1" dirty="0">
                <a:latin typeface="Lora"/>
                <a:ea typeface="Lora"/>
                <a:cs typeface="Lora"/>
                <a:sym typeface="Lora"/>
              </a:rPr>
              <a:t>SELECT</a:t>
            </a:r>
            <a:r>
              <a:rPr lang="en-US" altLang="ko" sz="12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altLang="ko" sz="1200" dirty="0" smtClean="0">
                <a:latin typeface="Lora"/>
                <a:ea typeface="Lora"/>
                <a:cs typeface="Lora"/>
                <a:sym typeface="Lora"/>
              </a:rPr>
              <a:t>&lt;campo(s)&gt; </a:t>
            </a:r>
            <a:r>
              <a:rPr lang="en-US" altLang="ko" sz="1200" b="1" dirty="0">
                <a:latin typeface="Lora"/>
                <a:ea typeface="Lora"/>
                <a:cs typeface="Lora"/>
                <a:sym typeface="Lora"/>
              </a:rPr>
              <a:t>FROM</a:t>
            </a:r>
            <a:r>
              <a:rPr lang="en-US" altLang="ko" sz="12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altLang="ko" sz="1200" dirty="0" smtClean="0">
                <a:latin typeface="Lora"/>
                <a:ea typeface="Lora"/>
                <a:cs typeface="Lora"/>
                <a:sym typeface="Lora"/>
              </a:rPr>
              <a:t>&lt;table&gt; </a:t>
            </a: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n-US" altLang="ko" sz="1200" b="1" dirty="0" smtClean="0">
                <a:latin typeface="Lora"/>
                <a:ea typeface="Lora"/>
                <a:cs typeface="Lora"/>
                <a:sym typeface="Lora"/>
              </a:rPr>
              <a:t>WHERE</a:t>
            </a:r>
            <a:r>
              <a:rPr lang="en-US" altLang="ko" sz="1200" dirty="0" smtClean="0">
                <a:latin typeface="Lora"/>
                <a:ea typeface="Lora"/>
                <a:cs typeface="Lora"/>
                <a:sym typeface="Lora"/>
              </a:rPr>
              <a:t> &lt;</a:t>
            </a:r>
            <a:r>
              <a:rPr lang="en-US" altLang="ko" sz="1200" dirty="0" err="1" smtClean="0">
                <a:latin typeface="Lora"/>
                <a:ea typeface="Lora"/>
                <a:cs typeface="Lora"/>
                <a:sym typeface="Lora"/>
              </a:rPr>
              <a:t>condición</a:t>
            </a:r>
            <a:r>
              <a:rPr lang="en-US" altLang="ko" sz="1200" dirty="0" smtClean="0">
                <a:latin typeface="Lora"/>
                <a:ea typeface="Lora"/>
                <a:cs typeface="Lora"/>
                <a:sym typeface="Lora"/>
              </a:rPr>
              <a:t>&gt; </a:t>
            </a:r>
            <a:r>
              <a:rPr lang="en-US" altLang="ko" sz="1200" dirty="0">
                <a:latin typeface="Lora"/>
                <a:ea typeface="Lora"/>
                <a:cs typeface="Lora"/>
                <a:sym typeface="Lora"/>
              </a:rPr>
              <a:t>= (</a:t>
            </a:r>
            <a:r>
              <a:rPr lang="en-US" altLang="ko" sz="1200" b="1" dirty="0">
                <a:latin typeface="Lora"/>
                <a:ea typeface="Lora"/>
                <a:cs typeface="Lora"/>
                <a:sym typeface="Lora"/>
              </a:rPr>
              <a:t>SELECT</a:t>
            </a:r>
            <a:r>
              <a:rPr lang="en-US" altLang="ko" sz="1200" dirty="0">
                <a:latin typeface="Lora"/>
                <a:ea typeface="Lora"/>
                <a:cs typeface="Lora"/>
                <a:sym typeface="Lora"/>
              </a:rPr>
              <a:t> MAX(………..) </a:t>
            </a:r>
            <a:r>
              <a:rPr lang="en-US" altLang="ko" sz="1200" b="1" dirty="0">
                <a:latin typeface="Lora"/>
                <a:ea typeface="Lora"/>
                <a:cs typeface="Lora"/>
                <a:sym typeface="Lora"/>
              </a:rPr>
              <a:t>FROM</a:t>
            </a:r>
            <a:r>
              <a:rPr lang="en-US" altLang="ko" sz="1200" dirty="0">
                <a:latin typeface="Lora"/>
                <a:ea typeface="Lora"/>
                <a:cs typeface="Lora"/>
                <a:sym typeface="Lora"/>
              </a:rPr>
              <a:t> …</a:t>
            </a: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53" name="Google Shape;553;g2244b834a14_0_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244b834a14_0_785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2244b834a14_0_785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Ejercicios - Subconsultas. 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60" name="Google Shape;560;g2244b834a14_0_785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1" name="Google Shape;561;g2244b834a14_0_785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altLang="ko" dirty="0" smtClean="0">
                <a:latin typeface="Lora"/>
                <a:ea typeface="Lora"/>
                <a:cs typeface="Lora"/>
                <a:sym typeface="Lora"/>
              </a:rPr>
              <a:t>Listar el apellido, nombre, edad e ingresos de las personas que tengan ingresos laborales iguales al ingreso mínimo</a:t>
            </a: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s-AR" altLang="ko" sz="14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alt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Cuales son las personas que ganan </a:t>
            </a: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más o igual al ingreso promedio</a:t>
            </a:r>
            <a:r>
              <a:rPr lang="es-AR" alt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?</a:t>
            </a: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s-AR" altLang="ko" dirty="0"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altLang="ko" dirty="0" smtClean="0">
                <a:latin typeface="Lora"/>
                <a:ea typeface="Lora"/>
                <a:cs typeface="Lora"/>
                <a:sym typeface="Lora"/>
              </a:rPr>
              <a:t>Cuáles </a:t>
            </a:r>
            <a:r>
              <a:rPr lang="es-ES" altLang="ko" dirty="0">
                <a:latin typeface="Lora"/>
                <a:ea typeface="Lora"/>
                <a:cs typeface="Lora"/>
                <a:sym typeface="Lora"/>
              </a:rPr>
              <a:t>son las personas cuyas edades son mayores al </a:t>
            </a:r>
            <a:r>
              <a:rPr lang="es-ES" altLang="ko" dirty="0" smtClean="0">
                <a:latin typeface="Lora"/>
                <a:ea typeface="Lora"/>
                <a:cs typeface="Lora"/>
                <a:sym typeface="Lora"/>
              </a:rPr>
              <a:t>promedio de edad?</a:t>
            </a: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endParaRPr lang="es-AR" altLang="ko" sz="14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r>
              <a:rPr lang="es-ES" altLang="ko" dirty="0">
                <a:latin typeface="Lora"/>
                <a:ea typeface="Lora"/>
                <a:cs typeface="Lora"/>
                <a:sym typeface="Lora"/>
              </a:rPr>
              <a:t>Qué pasa si quisiera listar los hogares cuyo ingreso mínimo sea menor al promedio de ingresos?</a:t>
            </a:r>
            <a:endParaRPr lang="es-ES" altLang="ko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26071"/>
              </a:lnSpc>
              <a:buSzPts val="1400"/>
              <a:buFont typeface="Arial"/>
              <a:buChar char="•"/>
            </a:pPr>
            <a:endParaRPr lang="es-AR" altLang="ko" sz="14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62" name="Google Shape;562;g2244b834a14_0_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44b834a14_0_803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244b834a14_0_803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Cómo defino los datos en una BD?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78" name="Google Shape;578;g2244b834a14_0_803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9" name="Google Shape;579;g2244b834a14_0_803"/>
          <p:cNvSpPr/>
          <p:nvPr/>
        </p:nvSpPr>
        <p:spPr>
          <a:xfrm>
            <a:off x="1076225" y="1008993"/>
            <a:ext cx="2076878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 pitchFamily="2" charset="0"/>
                <a:sym typeface="Arial"/>
              </a:rPr>
              <a:t>La creación de una base de datos, las tablas y demás objetos que se necesiten se puede realizar de 2 maneras: </a:t>
            </a:r>
            <a:r>
              <a:rPr lang="es-AR" altLang="ko" sz="14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  </a:t>
            </a:r>
          </a:p>
          <a:p>
            <a:pPr marL="0" marR="0" lvl="0" indent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14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-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Modo </a:t>
            </a:r>
            <a:r>
              <a:rPr lang="es-AR" altLang="ko" sz="14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Gráfico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Lora" pitchFamily="2" charset="0"/>
                <a:sym typeface="Arial"/>
              </a:rPr>
              <a:t> </a:t>
            </a:r>
            <a:endParaRPr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58" y="1205573"/>
            <a:ext cx="5550342" cy="2787989"/>
          </a:xfrm>
          <a:prstGeom prst="rect">
            <a:avLst/>
          </a:prstGeom>
        </p:spPr>
      </p:pic>
      <p:pic>
        <p:nvPicPr>
          <p:cNvPr id="580" name="Google Shape;580;g2244b834a14_0_8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7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44b834a14_0_803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244b834a14_0_803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Cómo defino los datos en una BD?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78" name="Google Shape;578;g2244b834a14_0_803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9" name="Google Shape;579;g2244b834a14_0_803"/>
          <p:cNvSpPr/>
          <p:nvPr/>
        </p:nvSpPr>
        <p:spPr>
          <a:xfrm>
            <a:off x="1076225" y="1008993"/>
            <a:ext cx="4515278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dirty="0" smtClean="0"/>
              <a:t>…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Modo Comando 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 base de datos </a:t>
            </a:r>
            <a:endParaRPr lang="es-AR" altLang="ko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altLang="ko" dirty="0"/>
              <a:t> </a:t>
            </a:r>
            <a:r>
              <a:rPr lang="es-AR" altLang="ko" dirty="0" smtClean="0"/>
              <a:t>    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database)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 tablas </a:t>
            </a:r>
            <a:endParaRPr lang="es-AR" altLang="ko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altLang="ko" dirty="0"/>
              <a:t> </a:t>
            </a:r>
            <a:r>
              <a:rPr lang="es-AR" altLang="ko" dirty="0" smtClean="0"/>
              <a:t>    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table)</a:t>
            </a:r>
            <a:endParaRPr lang="es-AR" altLang="k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Eliminación de tablas </a:t>
            </a:r>
            <a:endParaRPr lang="es-AR" altLang="ko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altLang="ko" dirty="0"/>
              <a:t> </a:t>
            </a:r>
            <a:r>
              <a:rPr lang="es-AR" altLang="ko" dirty="0" smtClean="0"/>
              <a:t>    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(drop)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Modificación de tablas </a:t>
            </a:r>
            <a:endParaRPr lang="es-AR" altLang="ko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AR" altLang="ko" dirty="0"/>
              <a:t> </a:t>
            </a:r>
            <a:r>
              <a:rPr lang="es-AR" altLang="ko" dirty="0" smtClean="0"/>
              <a:t>    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 table)</a:t>
            </a:r>
            <a:endParaRPr dirty="0"/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80" name="Google Shape;580;g2244b834a14_0_8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41865"/>
            <a:ext cx="4652734" cy="2751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44b834a14_0_176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244b834a14_0_176"/>
          <p:cNvSpPr txBox="1"/>
          <p:nvPr/>
        </p:nvSpPr>
        <p:spPr>
          <a:xfrm>
            <a:off x="733553" y="494075"/>
            <a:ext cx="3733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¿</a:t>
            </a: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Qué es una </a:t>
            </a:r>
            <a:r>
              <a:rPr lang="ko" sz="2000" b="1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b</a:t>
            </a: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ase de </a:t>
            </a:r>
            <a:r>
              <a:rPr lang="ko" sz="2000" b="1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d</a:t>
            </a: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atos?</a:t>
            </a:r>
            <a:endParaRPr sz="20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24" name="Google Shape;124;g2244b834a14_0_176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g2244b834a14_0_176"/>
          <p:cNvSpPr/>
          <p:nvPr/>
        </p:nvSpPr>
        <p:spPr>
          <a:xfrm>
            <a:off x="733550" y="1319825"/>
            <a:ext cx="3592800" cy="3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Se representan en tablas con registros (filas ) y campos o atributos (columnas).</a:t>
            </a:r>
            <a:endParaRPr sz="1400" b="0" i="0" u="none" strike="noStrike" cap="none" dirty="0">
              <a:solidFill>
                <a:srgbClr val="000000"/>
              </a:solidFill>
              <a:latin typeface="Lora" pitchFamily="2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Nos p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ermite realizar operaciones para consultar o modificar los datos de manera rápida, masiva y precisa.</a:t>
            </a:r>
            <a:endParaRPr sz="14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AR" altLang="ko" sz="14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Permite 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tener distintos grupos de usuarios con permisos diferentes</a:t>
            </a:r>
            <a:endParaRPr sz="1400" b="0" i="0" u="none" strike="noStrike" cap="none" dirty="0">
              <a:solidFill>
                <a:srgbClr val="000000"/>
              </a:solidFill>
              <a:latin typeface="Lora" pitchFamily="2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 pitchFamily="2" charset="0"/>
                <a:ea typeface="Lora"/>
                <a:cs typeface="Lora"/>
                <a:sym typeface="Lora"/>
              </a:rPr>
              <a:t>Puede ser de cualquier tamaño.</a:t>
            </a:r>
            <a:endParaRPr sz="14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2244b834a14_0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6777" y="1039647"/>
            <a:ext cx="4554916" cy="22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244b834a14_0_176"/>
          <p:cNvSpPr/>
          <p:nvPr/>
        </p:nvSpPr>
        <p:spPr>
          <a:xfrm>
            <a:off x="4257063" y="1319815"/>
            <a:ext cx="629700" cy="35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244b834a14_0_176"/>
          <p:cNvSpPr/>
          <p:nvPr/>
        </p:nvSpPr>
        <p:spPr>
          <a:xfrm>
            <a:off x="5154632" y="553673"/>
            <a:ext cx="295200" cy="53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2244b834a14_0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44b834a14_0_803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244b834a14_0_803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Cómo </a:t>
            </a: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crear una Tabla</a:t>
            </a: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78" name="Google Shape;578;g2244b834a14_0_803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9" name="Google Shape;579;g2244b834a14_0_803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83285"/>
              </a:lnSpc>
            </a:pPr>
            <a:r>
              <a:rPr lang="es-ES" dirty="0">
                <a:latin typeface="Lora" pitchFamily="2" charset="0"/>
              </a:rPr>
              <a:t>La creación de tablas se realiza mediante la sentencia </a:t>
            </a:r>
            <a:r>
              <a:rPr lang="es-ES" b="1" dirty="0">
                <a:latin typeface="Lora" pitchFamily="2" charset="0"/>
              </a:rPr>
              <a:t>CREATE TABLE</a:t>
            </a:r>
            <a:r>
              <a:rPr lang="es-ES" dirty="0">
                <a:latin typeface="Lora" pitchFamily="2" charset="0"/>
              </a:rPr>
              <a:t>. </a:t>
            </a:r>
          </a:p>
          <a:p>
            <a:pPr lvl="0">
              <a:lnSpc>
                <a:spcPct val="183285"/>
              </a:lnSpc>
            </a:pPr>
            <a:r>
              <a:rPr lang="es-ES" b="1" dirty="0">
                <a:latin typeface="Lora" pitchFamily="2" charset="0"/>
              </a:rPr>
              <a:t>Ejemplo</a:t>
            </a:r>
            <a:r>
              <a:rPr lang="es-ES" dirty="0">
                <a:latin typeface="Lora" pitchFamily="2" charset="0"/>
              </a:rPr>
              <a:t>:</a:t>
            </a:r>
          </a:p>
          <a:p>
            <a:pPr lvl="0">
              <a:lnSpc>
                <a:spcPct val="183285"/>
              </a:lnSpc>
            </a:pPr>
            <a:endParaRPr lang="es-ES" dirty="0">
              <a:latin typeface="Lora" pitchFamily="2" charset="0"/>
            </a:endParaRPr>
          </a:p>
          <a:p>
            <a:pPr lvl="0">
              <a:lnSpc>
                <a:spcPct val="150000"/>
              </a:lnSpc>
            </a:pPr>
            <a:r>
              <a:rPr lang="es-AR" sz="1200" b="1" dirty="0">
                <a:latin typeface="Lora" pitchFamily="2" charset="0"/>
              </a:rPr>
              <a:t>CREATE TABLE</a:t>
            </a:r>
            <a:r>
              <a:rPr lang="es-AR" sz="1200" dirty="0">
                <a:latin typeface="Lora" pitchFamily="2" charset="0"/>
              </a:rPr>
              <a:t> empleados ( </a:t>
            </a:r>
          </a:p>
          <a:p>
            <a:pPr lvl="1">
              <a:lnSpc>
                <a:spcPct val="150000"/>
              </a:lnSpc>
            </a:pPr>
            <a:r>
              <a:rPr lang="es-AR" sz="1200" dirty="0">
                <a:latin typeface="Lora" pitchFamily="2" charset="0"/>
              </a:rPr>
              <a:t>    nombre </a:t>
            </a:r>
            <a:r>
              <a:rPr lang="es-AR" sz="1200" dirty="0" err="1">
                <a:latin typeface="Lora" pitchFamily="2" charset="0"/>
              </a:rPr>
              <a:t>char</a:t>
            </a:r>
            <a:r>
              <a:rPr lang="es-AR" sz="1200" dirty="0">
                <a:latin typeface="Lora" pitchFamily="2" charset="0"/>
              </a:rPr>
              <a:t> (15) NOT NULL , </a:t>
            </a:r>
          </a:p>
          <a:p>
            <a:pPr lvl="1">
              <a:lnSpc>
                <a:spcPct val="150000"/>
              </a:lnSpc>
            </a:pPr>
            <a:r>
              <a:rPr lang="es-AR" sz="1200" dirty="0">
                <a:latin typeface="Lora" pitchFamily="2" charset="0"/>
              </a:rPr>
              <a:t>    </a:t>
            </a:r>
            <a:r>
              <a:rPr lang="es-AR" sz="1200" dirty="0" err="1">
                <a:latin typeface="Lora" pitchFamily="2" charset="0"/>
              </a:rPr>
              <a:t>cod_empleado</a:t>
            </a:r>
            <a:r>
              <a:rPr lang="es-AR" sz="1200" dirty="0">
                <a:latin typeface="Lora" pitchFamily="2" charset="0"/>
              </a:rPr>
              <a:t> </a:t>
            </a:r>
            <a:r>
              <a:rPr lang="es-AR" sz="1200" dirty="0" err="1">
                <a:latin typeface="Lora" pitchFamily="2" charset="0"/>
              </a:rPr>
              <a:t>integer</a:t>
            </a:r>
            <a:r>
              <a:rPr lang="es-AR" sz="1200" dirty="0">
                <a:latin typeface="Lora" pitchFamily="2" charset="0"/>
              </a:rPr>
              <a:t> NOT NULL , </a:t>
            </a:r>
          </a:p>
          <a:p>
            <a:pPr lvl="1">
              <a:lnSpc>
                <a:spcPct val="150000"/>
              </a:lnSpc>
            </a:pPr>
            <a:r>
              <a:rPr lang="es-AR" sz="1200" dirty="0">
                <a:latin typeface="Lora" pitchFamily="2" charset="0"/>
              </a:rPr>
              <a:t>    </a:t>
            </a:r>
            <a:r>
              <a:rPr lang="es-AR" sz="1200" dirty="0" err="1">
                <a:latin typeface="Lora" pitchFamily="2" charset="0"/>
              </a:rPr>
              <a:t>fnac</a:t>
            </a:r>
            <a:r>
              <a:rPr lang="es-AR" sz="1200" dirty="0">
                <a:latin typeface="Lora" pitchFamily="2" charset="0"/>
              </a:rPr>
              <a:t> date</a:t>
            </a:r>
          </a:p>
          <a:p>
            <a:pPr lvl="0">
              <a:lnSpc>
                <a:spcPct val="150000"/>
              </a:lnSpc>
            </a:pPr>
            <a:r>
              <a:rPr lang="es-AR" sz="1200" dirty="0">
                <a:latin typeface="Lora" pitchFamily="2" charset="0"/>
              </a:rPr>
              <a:t>) ;</a:t>
            </a:r>
            <a:endParaRPr sz="14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AR"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lvl="0" indent="-196850">
              <a:lnSpc>
                <a:spcPct val="126071"/>
              </a:lnSpc>
              <a:buSzPts val="1400"/>
            </a:pPr>
            <a:r>
              <a:rPr lang="es-ES" dirty="0">
                <a:latin typeface="Lora" pitchFamily="2" charset="0"/>
              </a:rPr>
              <a:t>La tabla del ejemplo tiene 3 columnas. No tiene ningún registro, hasta que no se ejecute una sentencia de inserción de datos (INSERT) </a:t>
            </a:r>
            <a:endParaRPr dirty="0">
              <a:latin typeface="Lora" pitchFamily="2" charset="0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80" name="Google Shape;580;g2244b834a14_0_8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4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44b834a14_0_803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244b834a14_0_803"/>
          <p:cNvSpPr txBox="1"/>
          <p:nvPr/>
        </p:nvSpPr>
        <p:spPr>
          <a:xfrm>
            <a:off x="713675" y="549213"/>
            <a:ext cx="6522012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¿</a:t>
            </a:r>
            <a:r>
              <a:rPr lang="es-AR" altLang="ko" sz="2000" b="1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Y </a:t>
            </a:r>
            <a:r>
              <a:rPr lang="es-AR" altLang="ko" sz="2000" b="1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si tengo que modificar la estructura de una tabla</a:t>
            </a: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78" name="Google Shape;578;g2244b834a14_0_803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9" name="Google Shape;579;g2244b834a14_0_803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83285"/>
              </a:lnSpc>
            </a:pPr>
            <a:r>
              <a:rPr lang="es-ES" dirty="0">
                <a:latin typeface="Lora" pitchFamily="2" charset="0"/>
              </a:rPr>
              <a:t>La sentencia </a:t>
            </a:r>
            <a:r>
              <a:rPr lang="es-ES" b="1" dirty="0">
                <a:latin typeface="Lora" pitchFamily="2" charset="0"/>
              </a:rPr>
              <a:t>ALTER TABLE </a:t>
            </a:r>
            <a:r>
              <a:rPr lang="es-ES" dirty="0">
                <a:latin typeface="Lora" pitchFamily="2" charset="0"/>
              </a:rPr>
              <a:t>es la que nos permite: </a:t>
            </a:r>
          </a:p>
          <a:p>
            <a:pPr marL="285750" lvl="0" indent="-285750">
              <a:lnSpc>
                <a:spcPct val="183285"/>
              </a:lnSpc>
              <a:buFont typeface="Arial" panose="020B0604020202020204" pitchFamily="34" charset="0"/>
              <a:buChar char="•"/>
            </a:pPr>
            <a:r>
              <a:rPr lang="es-ES" sz="1200" dirty="0">
                <a:latin typeface="Lora" pitchFamily="2" charset="0"/>
              </a:rPr>
              <a:t>Agregar columnas. </a:t>
            </a:r>
          </a:p>
          <a:p>
            <a:pPr lvl="3">
              <a:lnSpc>
                <a:spcPct val="183285"/>
              </a:lnSpc>
            </a:pPr>
            <a:r>
              <a:rPr lang="es-ES" sz="1200" dirty="0">
                <a:latin typeface="Lora" pitchFamily="2" charset="0"/>
              </a:rPr>
              <a:t>                               </a:t>
            </a:r>
            <a:r>
              <a:rPr lang="es-ES" sz="1200" b="1" dirty="0">
                <a:latin typeface="Lora" pitchFamily="2" charset="0"/>
              </a:rPr>
              <a:t>ALTER TABLE</a:t>
            </a:r>
            <a:r>
              <a:rPr lang="es-ES" sz="1200" dirty="0">
                <a:latin typeface="Lora" pitchFamily="2" charset="0"/>
              </a:rPr>
              <a:t> </a:t>
            </a:r>
            <a:r>
              <a:rPr lang="es-ES" sz="1200" dirty="0" smtClean="0">
                <a:latin typeface="Lora" pitchFamily="2" charset="0"/>
              </a:rPr>
              <a:t>&lt;tabla&gt; </a:t>
            </a:r>
            <a:r>
              <a:rPr lang="es-ES" sz="1200" b="1" dirty="0">
                <a:latin typeface="Lora" pitchFamily="2" charset="0"/>
              </a:rPr>
              <a:t>ADD</a:t>
            </a:r>
            <a:r>
              <a:rPr lang="es-ES" sz="1200" dirty="0">
                <a:latin typeface="Lora" pitchFamily="2" charset="0"/>
              </a:rPr>
              <a:t> </a:t>
            </a:r>
            <a:r>
              <a:rPr lang="es-ES" sz="1200" dirty="0" smtClean="0">
                <a:latin typeface="Lora" pitchFamily="2" charset="0"/>
              </a:rPr>
              <a:t>&lt;</a:t>
            </a:r>
            <a:r>
              <a:rPr lang="es-ES" sz="1200" dirty="0" err="1" smtClean="0">
                <a:latin typeface="Lora" pitchFamily="2" charset="0"/>
              </a:rPr>
              <a:t>nom_columna</a:t>
            </a:r>
            <a:r>
              <a:rPr lang="es-ES" sz="1200" dirty="0" smtClean="0">
                <a:latin typeface="Lora" pitchFamily="2" charset="0"/>
              </a:rPr>
              <a:t>&gt; &lt;</a:t>
            </a:r>
            <a:r>
              <a:rPr lang="es-ES" sz="1200" dirty="0" err="1" smtClean="0">
                <a:latin typeface="Lora" pitchFamily="2" charset="0"/>
              </a:rPr>
              <a:t>tipo_datos</a:t>
            </a:r>
            <a:r>
              <a:rPr lang="es-ES" sz="1200" dirty="0" smtClean="0">
                <a:latin typeface="Lora" pitchFamily="2" charset="0"/>
              </a:rPr>
              <a:t>&gt;; </a:t>
            </a:r>
            <a:endParaRPr lang="es-ES" sz="1200" dirty="0">
              <a:latin typeface="Lora" pitchFamily="2" charset="0"/>
            </a:endParaRPr>
          </a:p>
          <a:p>
            <a:pPr marL="171450" lvl="3" indent="-171450">
              <a:lnSpc>
                <a:spcPct val="183285"/>
              </a:lnSpc>
              <a:buFont typeface="Arial" panose="020B0604020202020204" pitchFamily="34" charset="0"/>
              <a:buChar char="•"/>
            </a:pPr>
            <a:r>
              <a:rPr lang="es-ES" sz="1200" dirty="0">
                <a:latin typeface="Lora" pitchFamily="2" charset="0"/>
              </a:rPr>
              <a:t>  Cambiar la definición de columnas. </a:t>
            </a:r>
          </a:p>
          <a:p>
            <a:pPr lvl="4">
              <a:lnSpc>
                <a:spcPct val="183285"/>
              </a:lnSpc>
            </a:pPr>
            <a:r>
              <a:rPr lang="es-ES" sz="1200" dirty="0">
                <a:latin typeface="Lora" pitchFamily="2" charset="0"/>
              </a:rPr>
              <a:t>                               </a:t>
            </a:r>
            <a:r>
              <a:rPr lang="es-ES" sz="1200" b="1" dirty="0">
                <a:latin typeface="Lora" pitchFamily="2" charset="0"/>
              </a:rPr>
              <a:t>ALTER TABLE </a:t>
            </a:r>
            <a:r>
              <a:rPr lang="es-ES" sz="1200" b="1" dirty="0" smtClean="0">
                <a:latin typeface="Lora" pitchFamily="2" charset="0"/>
              </a:rPr>
              <a:t>&lt;</a:t>
            </a:r>
            <a:r>
              <a:rPr lang="es-ES" sz="1200" dirty="0" smtClean="0">
                <a:latin typeface="Lora" pitchFamily="2" charset="0"/>
              </a:rPr>
              <a:t>tabla&gt; </a:t>
            </a:r>
            <a:r>
              <a:rPr lang="es-ES" sz="1200" b="1" dirty="0">
                <a:latin typeface="Lora" pitchFamily="2" charset="0"/>
              </a:rPr>
              <a:t>ALTER COLUMN </a:t>
            </a:r>
            <a:r>
              <a:rPr lang="es-ES" sz="1200" b="1" dirty="0" smtClean="0">
                <a:latin typeface="Lora" pitchFamily="2" charset="0"/>
              </a:rPr>
              <a:t>&lt;</a:t>
            </a:r>
            <a:r>
              <a:rPr lang="es-ES" sz="1200" dirty="0" err="1" smtClean="0">
                <a:latin typeface="Lora" pitchFamily="2" charset="0"/>
              </a:rPr>
              <a:t>nom_columna</a:t>
            </a:r>
            <a:r>
              <a:rPr lang="es-ES" sz="1200" dirty="0" smtClean="0">
                <a:latin typeface="Lora" pitchFamily="2" charset="0"/>
              </a:rPr>
              <a:t>&gt; &lt;</a:t>
            </a:r>
            <a:r>
              <a:rPr lang="es-ES" sz="1200" dirty="0" err="1" smtClean="0">
                <a:latin typeface="Lora" pitchFamily="2" charset="0"/>
              </a:rPr>
              <a:t>tipo_datos</a:t>
            </a:r>
            <a:r>
              <a:rPr lang="es-ES" sz="1200" dirty="0" smtClean="0">
                <a:latin typeface="Lora" pitchFamily="2" charset="0"/>
              </a:rPr>
              <a:t>&gt;; </a:t>
            </a:r>
            <a:endParaRPr lang="es-ES" sz="1200" dirty="0">
              <a:latin typeface="Lora" pitchFamily="2" charset="0"/>
            </a:endParaRPr>
          </a:p>
          <a:p>
            <a:pPr marL="285750" lvl="0" indent="-285750">
              <a:lnSpc>
                <a:spcPct val="183285"/>
              </a:lnSpc>
              <a:buFont typeface="Arial" panose="020B0604020202020204" pitchFamily="34" charset="0"/>
              <a:buChar char="•"/>
            </a:pPr>
            <a:r>
              <a:rPr lang="es-ES" sz="1200" dirty="0">
                <a:latin typeface="Lora" pitchFamily="2" charset="0"/>
              </a:rPr>
              <a:t>Agregar o borrar </a:t>
            </a:r>
            <a:r>
              <a:rPr lang="es-ES" sz="1200" dirty="0" err="1">
                <a:latin typeface="Lora" pitchFamily="2" charset="0"/>
              </a:rPr>
              <a:t>constraints</a:t>
            </a:r>
            <a:r>
              <a:rPr lang="es-ES" sz="1200" dirty="0">
                <a:latin typeface="Lora" pitchFamily="2" charset="0"/>
              </a:rPr>
              <a:t>. </a:t>
            </a:r>
          </a:p>
          <a:p>
            <a:pPr lvl="0">
              <a:lnSpc>
                <a:spcPct val="183285"/>
              </a:lnSpc>
            </a:pPr>
            <a:r>
              <a:rPr lang="en-US" sz="1200" dirty="0">
                <a:latin typeface="Lora" pitchFamily="2" charset="0"/>
              </a:rPr>
              <a:t>                           </a:t>
            </a:r>
            <a:r>
              <a:rPr lang="en-US" sz="1200" dirty="0" smtClean="0">
                <a:latin typeface="Lora" pitchFamily="2" charset="0"/>
              </a:rPr>
              <a:t> </a:t>
            </a:r>
            <a:r>
              <a:rPr lang="en-US" sz="1200" b="1" dirty="0">
                <a:latin typeface="Lora" pitchFamily="2" charset="0"/>
              </a:rPr>
              <a:t>ALTER TABLE </a:t>
            </a:r>
            <a:r>
              <a:rPr lang="en-US" sz="1200" dirty="0" err="1">
                <a:latin typeface="Lora" pitchFamily="2" charset="0"/>
              </a:rPr>
              <a:t>tabla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b="1" dirty="0">
                <a:latin typeface="Lora" pitchFamily="2" charset="0"/>
              </a:rPr>
              <a:t>ADD CONSTRAINT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dirty="0" err="1">
                <a:latin typeface="Lora" pitchFamily="2" charset="0"/>
              </a:rPr>
              <a:t>pktbl</a:t>
            </a:r>
            <a:r>
              <a:rPr lang="en-US" sz="1200" dirty="0">
                <a:latin typeface="Lora" pitchFamily="2" charset="0"/>
              </a:rPr>
              <a:t> PRIMARY KEY( </a:t>
            </a:r>
            <a:r>
              <a:rPr lang="en-US" sz="1200" dirty="0" err="1">
                <a:latin typeface="Lora" pitchFamily="2" charset="0"/>
              </a:rPr>
              <a:t>idTabla</a:t>
            </a:r>
            <a:r>
              <a:rPr lang="en-US" sz="1200" dirty="0">
                <a:latin typeface="Lora" pitchFamily="2" charset="0"/>
              </a:rPr>
              <a:t> );</a:t>
            </a:r>
            <a:endParaRPr lang="es-ES" sz="1200" dirty="0">
              <a:latin typeface="Lora" pitchFamily="2" charset="0"/>
            </a:endParaRPr>
          </a:p>
          <a:p>
            <a:pPr lvl="0">
              <a:lnSpc>
                <a:spcPct val="183285"/>
              </a:lnSpc>
            </a:pPr>
            <a:r>
              <a:rPr lang="en-US" sz="1200" dirty="0">
                <a:latin typeface="Lora" pitchFamily="2" charset="0"/>
              </a:rPr>
              <a:t>                            </a:t>
            </a:r>
            <a:r>
              <a:rPr lang="en-US" sz="1200" b="1" dirty="0">
                <a:latin typeface="Lora" pitchFamily="2" charset="0"/>
              </a:rPr>
              <a:t>ALTER TABLE </a:t>
            </a:r>
            <a:r>
              <a:rPr lang="en-US" sz="1200" dirty="0" err="1">
                <a:latin typeface="Lora" pitchFamily="2" charset="0"/>
              </a:rPr>
              <a:t>tablaSecu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b="1" dirty="0">
                <a:latin typeface="Lora" pitchFamily="2" charset="0"/>
              </a:rPr>
              <a:t>ADD CONSTRAINT </a:t>
            </a:r>
            <a:r>
              <a:rPr lang="en-US" sz="1200" dirty="0" err="1">
                <a:latin typeface="Lora" pitchFamily="2" charset="0"/>
              </a:rPr>
              <a:t>FK_tablaSecu_tablaPrim</a:t>
            </a:r>
            <a:r>
              <a:rPr lang="en-US" sz="1200" dirty="0">
                <a:latin typeface="Lora" pitchFamily="2" charset="0"/>
              </a:rPr>
              <a:t> </a:t>
            </a:r>
          </a:p>
          <a:p>
            <a:pPr lvl="0">
              <a:lnSpc>
                <a:spcPct val="183285"/>
              </a:lnSpc>
            </a:pPr>
            <a:r>
              <a:rPr lang="en-US" sz="1200" dirty="0">
                <a:latin typeface="Lora" pitchFamily="2" charset="0"/>
              </a:rPr>
              <a:t>                            </a:t>
            </a:r>
            <a:r>
              <a:rPr lang="en-US" sz="1200" dirty="0" smtClean="0">
                <a:latin typeface="Lora" pitchFamily="2" charset="0"/>
              </a:rPr>
              <a:t>    </a:t>
            </a:r>
            <a:r>
              <a:rPr lang="en-US" sz="1200" b="1" dirty="0" smtClean="0">
                <a:latin typeface="Lora" pitchFamily="2" charset="0"/>
              </a:rPr>
              <a:t>FOREIGN </a:t>
            </a:r>
            <a:r>
              <a:rPr lang="en-US" sz="1200" b="1" dirty="0">
                <a:latin typeface="Lora" pitchFamily="2" charset="0"/>
              </a:rPr>
              <a:t>KEY</a:t>
            </a:r>
            <a:r>
              <a:rPr lang="en-US" sz="1200" dirty="0">
                <a:latin typeface="Lora" pitchFamily="2" charset="0"/>
              </a:rPr>
              <a:t>( </a:t>
            </a:r>
            <a:r>
              <a:rPr lang="en-US" sz="1200" dirty="0" err="1">
                <a:latin typeface="Lora" pitchFamily="2" charset="0"/>
              </a:rPr>
              <a:t>TablaSecu_id</a:t>
            </a:r>
            <a:r>
              <a:rPr lang="en-US" sz="1200" dirty="0">
                <a:latin typeface="Lora" pitchFamily="2" charset="0"/>
              </a:rPr>
              <a:t> ) </a:t>
            </a:r>
            <a:r>
              <a:rPr lang="en-US" sz="1200" b="1" dirty="0">
                <a:latin typeface="Lora" pitchFamily="2" charset="0"/>
              </a:rPr>
              <a:t>REFERENCES</a:t>
            </a:r>
            <a:r>
              <a:rPr lang="en-US" sz="1200" dirty="0">
                <a:latin typeface="Lora" pitchFamily="2" charset="0"/>
              </a:rPr>
              <a:t> </a:t>
            </a:r>
            <a:r>
              <a:rPr lang="en-US" sz="1200" dirty="0" err="1">
                <a:latin typeface="Lora" pitchFamily="2" charset="0"/>
              </a:rPr>
              <a:t>tablaPrim</a:t>
            </a:r>
            <a:r>
              <a:rPr lang="en-US" sz="1200" dirty="0">
                <a:latin typeface="Lora" pitchFamily="2" charset="0"/>
              </a:rPr>
              <a:t> ( </a:t>
            </a:r>
            <a:r>
              <a:rPr lang="en-US" sz="1200" dirty="0" err="1">
                <a:latin typeface="Lora" pitchFamily="2" charset="0"/>
              </a:rPr>
              <a:t>tablaPrim_Id</a:t>
            </a:r>
            <a:r>
              <a:rPr lang="en-US" sz="1200" dirty="0">
                <a:latin typeface="Lora" pitchFamily="2" charset="0"/>
              </a:rPr>
              <a:t> );</a:t>
            </a:r>
            <a:endParaRPr lang="es-ES"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lvl="0" indent="-285750">
              <a:lnSpc>
                <a:spcPct val="183285"/>
              </a:lnSpc>
              <a:buFont typeface="Arial" panose="020B0604020202020204" pitchFamily="34" charset="0"/>
              <a:buChar char="•"/>
            </a:pPr>
            <a:r>
              <a:rPr lang="es-ES" sz="1200" dirty="0">
                <a:latin typeface="Lora" pitchFamily="2" charset="0"/>
              </a:rPr>
              <a:t>Hay variantes según el motor de base de datos que se use: SQL, Oracle, </a:t>
            </a:r>
            <a:r>
              <a:rPr lang="es-ES" sz="1200" dirty="0" err="1">
                <a:latin typeface="Lora" pitchFamily="2" charset="0"/>
              </a:rPr>
              <a:t>etc</a:t>
            </a:r>
            <a:endParaRPr sz="1200" b="0" i="0" u="none" strike="noStrike" cap="none" dirty="0">
              <a:solidFill>
                <a:srgbClr val="000000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80" name="Google Shape;580;g2244b834a14_0_8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59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44b834a14_0_758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244b834a14_0_758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alt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Borrado de tablas – </a:t>
            </a:r>
            <a:r>
              <a:rPr lang="es-AR" altLang="ko" sz="2000" b="1" i="0" u="none" strike="noStrike" cap="none" dirty="0" smtClean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DROP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33" name="Google Shape;533;g2244b834a14_0_758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g2244b834a14_0_758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83285"/>
              </a:lnSpc>
              <a:buSzPts val="1400"/>
            </a:pPr>
            <a:r>
              <a:rPr lang="es-ES" dirty="0">
                <a:latin typeface="Lora" pitchFamily="2" charset="0"/>
              </a:rPr>
              <a:t>Para eliminar una tabla de la base de datos se utiliza la sentencia DROP TABLE </a:t>
            </a:r>
          </a:p>
          <a:p>
            <a:pPr marL="285750" lvl="0" indent="-285750">
              <a:lnSpc>
                <a:spcPct val="183285"/>
              </a:lnSpc>
              <a:buSzPts val="1400"/>
              <a:buFont typeface="Arial" panose="020B0604020202020204" pitchFamily="34" charset="0"/>
              <a:buChar char="•"/>
            </a:pPr>
            <a:r>
              <a:rPr lang="es-ES" b="1" dirty="0">
                <a:latin typeface="Lora" pitchFamily="2" charset="0"/>
              </a:rPr>
              <a:t>DROP TABLE </a:t>
            </a:r>
            <a:r>
              <a:rPr lang="es-ES" b="1" dirty="0" smtClean="0">
                <a:latin typeface="Lora" pitchFamily="2" charset="0"/>
              </a:rPr>
              <a:t>&lt;</a:t>
            </a:r>
            <a:r>
              <a:rPr lang="es-ES" dirty="0" err="1" smtClean="0">
                <a:latin typeface="Lora" pitchFamily="2" charset="0"/>
              </a:rPr>
              <a:t>nombre_tabla</a:t>
            </a:r>
            <a:r>
              <a:rPr lang="es-ES" dirty="0" smtClean="0">
                <a:latin typeface="Lora" pitchFamily="2" charset="0"/>
              </a:rPr>
              <a:t>&gt;</a:t>
            </a:r>
            <a:endParaRPr lang="es-ES" dirty="0">
              <a:latin typeface="Lora" pitchFamily="2" charset="0"/>
            </a:endParaRPr>
          </a:p>
          <a:p>
            <a:pPr lvl="0">
              <a:lnSpc>
                <a:spcPct val="183285"/>
              </a:lnSpc>
              <a:buSzPts val="1400"/>
            </a:pPr>
            <a:r>
              <a:rPr lang="es-ES" sz="1200" dirty="0">
                <a:latin typeface="Lora" pitchFamily="2" charset="0"/>
              </a:rPr>
              <a:t>Ejemplo: </a:t>
            </a:r>
          </a:p>
          <a:p>
            <a:pPr lvl="0">
              <a:lnSpc>
                <a:spcPct val="183285"/>
              </a:lnSpc>
              <a:buSzPts val="1400"/>
            </a:pPr>
            <a:r>
              <a:rPr lang="es-ES" sz="1200" dirty="0">
                <a:latin typeface="Lora" pitchFamily="2" charset="0"/>
              </a:rPr>
              <a:t>	</a:t>
            </a:r>
            <a:r>
              <a:rPr lang="es-ES" sz="1200" b="1" dirty="0">
                <a:latin typeface="Lora" pitchFamily="2" charset="0"/>
              </a:rPr>
              <a:t>DROP TABLE </a:t>
            </a:r>
            <a:r>
              <a:rPr lang="es-ES" sz="1200" dirty="0">
                <a:latin typeface="Lora" pitchFamily="2" charset="0"/>
              </a:rPr>
              <a:t>empleados ; </a:t>
            </a:r>
          </a:p>
          <a:p>
            <a:pPr lvl="0">
              <a:lnSpc>
                <a:spcPct val="183285"/>
              </a:lnSpc>
              <a:buSzPts val="1400"/>
            </a:pPr>
            <a:endParaRPr lang="es-ES" altLang="ko" sz="1400" b="1" i="0" u="none" strike="noStrike" cap="none" dirty="0">
              <a:solidFill>
                <a:srgbClr val="3A3838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marL="285750" indent="-285750">
              <a:lnSpc>
                <a:spcPct val="183285"/>
              </a:lnSpc>
              <a:buSzPts val="1400"/>
              <a:buFont typeface="Arial" panose="020B0604020202020204" pitchFamily="34" charset="0"/>
              <a:buChar char="•"/>
            </a:pPr>
            <a:endParaRPr dirty="0">
              <a:latin typeface="Lora" pitchFamily="2" charset="0"/>
            </a:endParaRPr>
          </a:p>
          <a:p>
            <a:pPr marL="285750" marR="0" lvl="0" indent="-1968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5" name="Google Shape;535;g2244b834a14_0_7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61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244b834a14_0_812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244b834a14_0_812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Ejercicios – Programas Sociales y Prestaciones</a:t>
            </a:r>
            <a:endParaRPr sz="20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87" name="Google Shape;587;g2244b834a14_0_812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8" name="Google Shape;588;g2244b834a14_0_812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Pensar cómo sería la modelización de esta BD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Qué tablas tenemos que crear?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Qué campos y tipos de datos vamos a definir?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Identificar los campos claves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necesitan más tablas? Cómo las relaciono?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Insertar datos a nuestras tablas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Borrar un programa social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Actualizar la vigencia de un programa social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Agregar un campo a una tabla ya creada</a:t>
            </a:r>
            <a:endParaRPr dirty="0"/>
          </a:p>
          <a:p>
            <a:pPr marL="285750" marR="0" lvl="0" indent="-28575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Cambiar el ancho de un campo ya creado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89" name="Google Shape;589;g2244b834a14_0_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814;p23"/>
          <p:cNvGrpSpPr/>
          <p:nvPr/>
        </p:nvGrpSpPr>
        <p:grpSpPr>
          <a:xfrm>
            <a:off x="5460045" y="2799076"/>
            <a:ext cx="1371451" cy="1570383"/>
            <a:chOff x="2088252" y="2905696"/>
            <a:chExt cx="390525" cy="390525"/>
          </a:xfrm>
        </p:grpSpPr>
        <p:sp>
          <p:nvSpPr>
            <p:cNvPr id="8" name="Google Shape;1815;p23"/>
            <p:cNvSpPr/>
            <p:nvPr/>
          </p:nvSpPr>
          <p:spPr>
            <a:xfrm>
              <a:off x="2088252" y="290569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95917"/>
                  </a:moveTo>
                  <a:lnTo>
                    <a:pt x="296609" y="95917"/>
                  </a:lnTo>
                  <a:lnTo>
                    <a:pt x="296609" y="29337"/>
                  </a:lnTo>
                  <a:lnTo>
                    <a:pt x="363950" y="29337"/>
                  </a:lnTo>
                  <a:lnTo>
                    <a:pt x="363950" y="95917"/>
                  </a:lnTo>
                  <a:close/>
                  <a:moveTo>
                    <a:pt x="274415" y="29337"/>
                  </a:moveTo>
                  <a:lnTo>
                    <a:pt x="274415" y="95917"/>
                  </a:lnTo>
                  <a:lnTo>
                    <a:pt x="29432" y="95917"/>
                  </a:lnTo>
                  <a:lnTo>
                    <a:pt x="29432" y="29337"/>
                  </a:lnTo>
                  <a:lnTo>
                    <a:pt x="274415" y="29337"/>
                  </a:lnTo>
                  <a:close/>
                  <a:moveTo>
                    <a:pt x="29432" y="363855"/>
                  </a:moveTo>
                  <a:lnTo>
                    <a:pt x="29432" y="118110"/>
                  </a:lnTo>
                  <a:lnTo>
                    <a:pt x="363950" y="118110"/>
                  </a:lnTo>
                  <a:lnTo>
                    <a:pt x="363950" y="363855"/>
                  </a:lnTo>
                  <a:lnTo>
                    <a:pt x="29432" y="363855"/>
                  </a:ln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6;p23"/>
            <p:cNvSpPr/>
            <p:nvPr/>
          </p:nvSpPr>
          <p:spPr>
            <a:xfrm>
              <a:off x="2133401" y="29497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17;p23"/>
            <p:cNvSpPr/>
            <p:nvPr/>
          </p:nvSpPr>
          <p:spPr>
            <a:xfrm>
              <a:off x="2177787" y="29497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18;p23"/>
            <p:cNvSpPr/>
            <p:nvPr/>
          </p:nvSpPr>
          <p:spPr>
            <a:xfrm>
              <a:off x="2222173" y="29497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19;p23"/>
            <p:cNvSpPr/>
            <p:nvPr/>
          </p:nvSpPr>
          <p:spPr>
            <a:xfrm>
              <a:off x="2355523" y="3084025"/>
              <a:ext cx="76200" cy="123825"/>
            </a:xfrm>
            <a:custGeom>
              <a:avLst/>
              <a:gdLst/>
              <a:ahLst/>
              <a:cxnLst/>
              <a:rect l="l" t="t" r="r" b="b"/>
              <a:pathLst>
                <a:path w="76200" h="123825" extrusionOk="0">
                  <a:moveTo>
                    <a:pt x="63056" y="95991"/>
                  </a:moveTo>
                  <a:lnTo>
                    <a:pt x="29337" y="95991"/>
                  </a:ln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107040"/>
                  </a:lnTo>
                  <a:cubicBezTo>
                    <a:pt x="7144" y="113136"/>
                    <a:pt x="12097" y="118184"/>
                    <a:pt x="18288" y="118184"/>
                  </a:cubicBezTo>
                  <a:lnTo>
                    <a:pt x="63437" y="118184"/>
                  </a:lnTo>
                  <a:cubicBezTo>
                    <a:pt x="70009" y="118184"/>
                    <a:pt x="75248" y="112564"/>
                    <a:pt x="74486" y="105801"/>
                  </a:cubicBezTo>
                  <a:cubicBezTo>
                    <a:pt x="73724" y="100182"/>
                    <a:pt x="68771" y="95991"/>
                    <a:pt x="63056" y="95991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20;p23"/>
            <p:cNvSpPr/>
            <p:nvPr/>
          </p:nvSpPr>
          <p:spPr>
            <a:xfrm>
              <a:off x="2244462" y="3083718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lnTo>
                    <a:pt x="7144" y="73724"/>
                  </a:lnTo>
                  <a:cubicBezTo>
                    <a:pt x="7144" y="98203"/>
                    <a:pt x="27051" y="118110"/>
                    <a:pt x="51530" y="118110"/>
                  </a:cubicBezTo>
                  <a:cubicBezTo>
                    <a:pt x="59722" y="118110"/>
                    <a:pt x="67437" y="115824"/>
                    <a:pt x="74104" y="111919"/>
                  </a:cubicBezTo>
                  <a:lnTo>
                    <a:pt x="77057" y="114871"/>
                  </a:lnTo>
                  <a:cubicBezTo>
                    <a:pt x="81343" y="119253"/>
                    <a:pt x="88392" y="119253"/>
                    <a:pt x="92773" y="114871"/>
                  </a:cubicBezTo>
                  <a:cubicBezTo>
                    <a:pt x="97155" y="110585"/>
                    <a:pt x="97155" y="103537"/>
                    <a:pt x="92773" y="99155"/>
                  </a:cubicBezTo>
                  <a:lnTo>
                    <a:pt x="89821" y="96203"/>
                  </a:lnTo>
                  <a:cubicBezTo>
                    <a:pt x="93726" y="89630"/>
                    <a:pt x="96012" y="81915"/>
                    <a:pt x="96012" y="73628"/>
                  </a:cubicBezTo>
                  <a:lnTo>
                    <a:pt x="96012" y="51435"/>
                  </a:lnTo>
                  <a:cubicBezTo>
                    <a:pt x="96012" y="27051"/>
                    <a:pt x="76009" y="7144"/>
                    <a:pt x="51530" y="7144"/>
                  </a:cubicBezTo>
                  <a:close/>
                  <a:moveTo>
                    <a:pt x="70485" y="76962"/>
                  </a:moveTo>
                  <a:cubicBezTo>
                    <a:pt x="66199" y="72580"/>
                    <a:pt x="59150" y="72580"/>
                    <a:pt x="54769" y="76962"/>
                  </a:cubicBezTo>
                  <a:cubicBezTo>
                    <a:pt x="50387" y="81343"/>
                    <a:pt x="50387" y="88297"/>
                    <a:pt x="54769" y="92678"/>
                  </a:cubicBezTo>
                  <a:lnTo>
                    <a:pt x="57245" y="95155"/>
                  </a:lnTo>
                  <a:cubicBezTo>
                    <a:pt x="55435" y="95631"/>
                    <a:pt x="53530" y="95917"/>
                    <a:pt x="51530" y="95917"/>
                  </a:cubicBezTo>
                  <a:cubicBezTo>
                    <a:pt x="39243" y="95917"/>
                    <a:pt x="29337" y="85916"/>
                    <a:pt x="29337" y="73724"/>
                  </a:cubicBezTo>
                  <a:lnTo>
                    <a:pt x="29337" y="51530"/>
                  </a:lnTo>
                  <a:cubicBezTo>
                    <a:pt x="29337" y="39243"/>
                    <a:pt x="39338" y="29337"/>
                    <a:pt x="51530" y="29337"/>
                  </a:cubicBezTo>
                  <a:cubicBezTo>
                    <a:pt x="63817" y="29337"/>
                    <a:pt x="73723" y="39338"/>
                    <a:pt x="73723" y="51530"/>
                  </a:cubicBezTo>
                  <a:lnTo>
                    <a:pt x="73723" y="73724"/>
                  </a:lnTo>
                  <a:cubicBezTo>
                    <a:pt x="73723" y="75724"/>
                    <a:pt x="73438" y="77629"/>
                    <a:pt x="72961" y="79438"/>
                  </a:cubicBezTo>
                  <a:lnTo>
                    <a:pt x="70485" y="76962"/>
                  </a:ln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21;p23"/>
            <p:cNvSpPr/>
            <p:nvPr/>
          </p:nvSpPr>
          <p:spPr>
            <a:xfrm>
              <a:off x="2155614" y="3084099"/>
              <a:ext cx="76200" cy="123825"/>
            </a:xfrm>
            <a:custGeom>
              <a:avLst/>
              <a:gdLst/>
              <a:ahLst/>
              <a:cxnLst/>
              <a:rect l="l" t="t" r="r" b="b"/>
              <a:pathLst>
                <a:path w="76200" h="123825" extrusionOk="0">
                  <a:moveTo>
                    <a:pt x="40461" y="29337"/>
                  </a:moveTo>
                  <a:lnTo>
                    <a:pt x="62368" y="29337"/>
                  </a:lnTo>
                  <a:cubicBezTo>
                    <a:pt x="68083" y="29337"/>
                    <a:pt x="73036" y="25146"/>
                    <a:pt x="73703" y="19526"/>
                  </a:cubicBezTo>
                  <a:cubicBezTo>
                    <a:pt x="74465" y="12859"/>
                    <a:pt x="69226" y="7144"/>
                    <a:pt x="62654" y="7144"/>
                  </a:cubicBezTo>
                  <a:lnTo>
                    <a:pt x="29126" y="7144"/>
                  </a:lnTo>
                  <a:cubicBezTo>
                    <a:pt x="26554" y="7144"/>
                    <a:pt x="22935" y="8573"/>
                    <a:pt x="21125" y="10382"/>
                  </a:cubicBezTo>
                  <a:cubicBezTo>
                    <a:pt x="-8688" y="40100"/>
                    <a:pt x="14076" y="76391"/>
                    <a:pt x="43699" y="73533"/>
                  </a:cubicBezTo>
                  <a:cubicBezTo>
                    <a:pt x="44747" y="73438"/>
                    <a:pt x="45795" y="73819"/>
                    <a:pt x="46652" y="74581"/>
                  </a:cubicBezTo>
                  <a:cubicBezTo>
                    <a:pt x="56558" y="84201"/>
                    <a:pt x="49890" y="95917"/>
                    <a:pt x="40461" y="95917"/>
                  </a:cubicBezTo>
                  <a:lnTo>
                    <a:pt x="18553" y="95917"/>
                  </a:lnTo>
                  <a:cubicBezTo>
                    <a:pt x="12838" y="95917"/>
                    <a:pt x="7885" y="100108"/>
                    <a:pt x="7218" y="105728"/>
                  </a:cubicBezTo>
                  <a:cubicBezTo>
                    <a:pt x="6456" y="112395"/>
                    <a:pt x="11695" y="118110"/>
                    <a:pt x="18267" y="118110"/>
                  </a:cubicBezTo>
                  <a:lnTo>
                    <a:pt x="51795" y="118110"/>
                  </a:lnTo>
                  <a:cubicBezTo>
                    <a:pt x="54367" y="118110"/>
                    <a:pt x="57987" y="116681"/>
                    <a:pt x="59796" y="114872"/>
                  </a:cubicBezTo>
                  <a:cubicBezTo>
                    <a:pt x="89610" y="85154"/>
                    <a:pt x="66845" y="48863"/>
                    <a:pt x="37222" y="51721"/>
                  </a:cubicBezTo>
                  <a:cubicBezTo>
                    <a:pt x="36174" y="51816"/>
                    <a:pt x="35127" y="51435"/>
                    <a:pt x="34269" y="50673"/>
                  </a:cubicBezTo>
                  <a:cubicBezTo>
                    <a:pt x="24363" y="41053"/>
                    <a:pt x="31126" y="29337"/>
                    <a:pt x="40461" y="29337"/>
                  </a:cubicBezTo>
                  <a:close/>
                </a:path>
              </a:pathLst>
            </a:custGeom>
            <a:solidFill>
              <a:srgbClr val="242C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>
                <a:solidFill>
                  <a:srgbClr val="242C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244b834a14_0_821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2244b834a14_0_821"/>
          <p:cNvSpPr txBox="1"/>
          <p:nvPr/>
        </p:nvSpPr>
        <p:spPr>
          <a:xfrm>
            <a:off x="713675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Continuación…</a:t>
            </a:r>
            <a:endParaRPr sz="2000" b="1" i="0" u="none" strike="noStrike" cap="none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96" name="Google Shape;596;g2244b834a14_0_821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g2244b834a14_0_821"/>
          <p:cNvSpPr/>
          <p:nvPr/>
        </p:nvSpPr>
        <p:spPr>
          <a:xfrm>
            <a:off x="1076225" y="1008993"/>
            <a:ext cx="71217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83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3A3838"/>
                </a:solidFill>
                <a:latin typeface="Lora"/>
                <a:ea typeface="Lora"/>
                <a:cs typeface="Lora"/>
                <a:sym typeface="Lora"/>
              </a:rPr>
              <a:t>En un futuro curso de nivel intermedio podrías realizar lo siguiente:</a:t>
            </a:r>
            <a:endParaRPr sz="1400" b="1" i="0" u="none" strike="noStrike" cap="none" dirty="0">
              <a:solidFill>
                <a:srgbClr val="3A3838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Instalación de un sistema de administración de base de datos</a:t>
            </a:r>
            <a:endParaRPr dirty="0"/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Conectarse a un motor de base de datos cliente-servidor</a:t>
            </a: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Crear una base de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datos</a:t>
            </a:r>
            <a:endParaRPr lang="es-AR" altLang="ko" sz="14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dirty="0" smtClean="0">
                <a:latin typeface="Lora"/>
                <a:sym typeface="Lora"/>
              </a:rPr>
              <a:t>Crear tablas</a:t>
            </a:r>
            <a:endParaRPr dirty="0"/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Modelo Entidad-Relación</a:t>
            </a:r>
            <a:endParaRPr dirty="0"/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Consultas de nivel </a:t>
            </a:r>
            <a:r>
              <a:rPr lang="ko" sz="1400" b="0" i="0" u="none" strike="noStrike" cap="none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intermedio</a:t>
            </a:r>
            <a:endParaRPr lang="es-AR" altLang="ko" sz="1400" b="0" i="0" u="none" strike="noStrike" cap="none" dirty="0" smtClean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dirty="0" smtClean="0">
                <a:latin typeface="Lora"/>
                <a:sym typeface="Lora"/>
              </a:rPr>
              <a:t>Armado de vistas</a:t>
            </a:r>
          </a:p>
          <a:p>
            <a:pPr marL="285750" marR="0" lvl="0" indent="-2857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AR" dirty="0" smtClean="0">
                <a:latin typeface="Lora"/>
                <a:sym typeface="Lora"/>
              </a:rPr>
              <a:t>Armado y ejecución de procedimientos</a:t>
            </a:r>
            <a:endParaRPr dirty="0"/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3" indent="-196850" algn="l" rtl="0">
              <a:lnSpc>
                <a:spcPct val="12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98" name="Google Shape;598;g2244b834a14_0_8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4"/>
          <p:cNvSpPr txBox="1"/>
          <p:nvPr/>
        </p:nvSpPr>
        <p:spPr>
          <a:xfrm>
            <a:off x="811212" y="2047458"/>
            <a:ext cx="63480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1" i="0" u="none" strike="noStrike" cap="none">
                <a:solidFill>
                  <a:srgbClr val="242C4F"/>
                </a:solidFill>
                <a:latin typeface="Lora Medium"/>
                <a:ea typeface="Lora Medium"/>
                <a:cs typeface="Lora Medium"/>
                <a:sym typeface="Lora Medium"/>
              </a:rPr>
              <a:t>Muchas gracias</a:t>
            </a:r>
            <a:endParaRPr sz="2800" b="1" i="0" u="none" strike="noStrike" cap="none">
              <a:solidFill>
                <a:srgbClr val="242C4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936" name="Google Shape;1936;p24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7943850" y="690263"/>
            <a:ext cx="2371725" cy="3915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7" name="Google Shape;1937;p24"/>
          <p:cNvCxnSpPr/>
          <p:nvPr/>
        </p:nvCxnSpPr>
        <p:spPr>
          <a:xfrm rot="10800000" flipH="1">
            <a:off x="794788" y="2647950"/>
            <a:ext cx="2771372" cy="2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7709" y="690275"/>
            <a:ext cx="2371724" cy="391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44b834a14_0_296"/>
          <p:cNvSpPr/>
          <p:nvPr/>
        </p:nvSpPr>
        <p:spPr>
          <a:xfrm>
            <a:off x="892850" y="1793397"/>
            <a:ext cx="554100" cy="5541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2000" tIns="34275" rIns="162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g2244b834a14_0_296"/>
          <p:cNvSpPr/>
          <p:nvPr/>
        </p:nvSpPr>
        <p:spPr>
          <a:xfrm>
            <a:off x="4722402" y="1793398"/>
            <a:ext cx="554100" cy="5541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2000" tIns="34275" rIns="162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6" name="Google Shape;136;g2244b834a14_0_296"/>
          <p:cNvGrpSpPr/>
          <p:nvPr/>
        </p:nvGrpSpPr>
        <p:grpSpPr>
          <a:xfrm>
            <a:off x="1089741" y="1954895"/>
            <a:ext cx="201782" cy="201535"/>
            <a:chOff x="2090919" y="902017"/>
            <a:chExt cx="388715" cy="388239"/>
          </a:xfrm>
        </p:grpSpPr>
        <p:sp>
          <p:nvSpPr>
            <p:cNvPr id="137" name="Google Shape;137;g2244b834a14_0_296"/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g2244b834a14_0_296"/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 extrusionOk="0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9" name="Google Shape;139;g2244b834a14_0_296"/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 extrusionOk="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0" name="Google Shape;140;g2244b834a14_0_296"/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1" name="Google Shape;141;g2244b834a14_0_296"/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/>
              <a:ahLst/>
              <a:cxnLst/>
              <a:rect l="l" t="t" r="r" b="b"/>
              <a:pathLst>
                <a:path w="76200" h="57150" extrusionOk="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2" name="Google Shape;142;g2244b834a14_0_296"/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 extrusionOk="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" name="Google Shape;143;g2244b834a14_0_296"/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4" name="Google Shape;144;g2244b834a14_0_296"/>
          <p:cNvSpPr txBox="1"/>
          <p:nvPr/>
        </p:nvSpPr>
        <p:spPr>
          <a:xfrm>
            <a:off x="1542100" y="2116864"/>
            <a:ext cx="225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Tipos de datos, estructuras y restricciones (metadatos)</a:t>
            </a:r>
            <a:endParaRPr>
              <a:solidFill>
                <a:srgbClr val="242C4F"/>
              </a:solidFill>
            </a:endParaRPr>
          </a:p>
        </p:txBody>
      </p:sp>
      <p:sp>
        <p:nvSpPr>
          <p:cNvPr id="145" name="Google Shape;145;g2244b834a14_0_296"/>
          <p:cNvSpPr/>
          <p:nvPr/>
        </p:nvSpPr>
        <p:spPr>
          <a:xfrm>
            <a:off x="1527376" y="1834245"/>
            <a:ext cx="2271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Definir</a:t>
            </a:r>
            <a:endParaRPr sz="1400" b="1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g2244b834a14_0_296"/>
          <p:cNvSpPr txBox="1"/>
          <p:nvPr/>
        </p:nvSpPr>
        <p:spPr>
          <a:xfrm>
            <a:off x="5391267" y="2116864"/>
            <a:ext cx="225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Almacenar los datos en algún medio físico controlado por el DBMS</a:t>
            </a:r>
            <a:endParaRPr>
              <a:solidFill>
                <a:srgbClr val="242C4F"/>
              </a:solidFill>
            </a:endParaRPr>
          </a:p>
        </p:txBody>
      </p:sp>
      <p:sp>
        <p:nvSpPr>
          <p:cNvPr id="147" name="Google Shape;147;g2244b834a14_0_296"/>
          <p:cNvSpPr/>
          <p:nvPr/>
        </p:nvSpPr>
        <p:spPr>
          <a:xfrm>
            <a:off x="5376543" y="1821861"/>
            <a:ext cx="2271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Construir</a:t>
            </a:r>
            <a:endParaRPr sz="1400" b="1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8" name="Google Shape;148;g2244b834a14_0_296"/>
          <p:cNvGrpSpPr/>
          <p:nvPr/>
        </p:nvGrpSpPr>
        <p:grpSpPr>
          <a:xfrm>
            <a:off x="4898147" y="1950413"/>
            <a:ext cx="202722" cy="202722"/>
            <a:chOff x="752656" y="1562597"/>
            <a:chExt cx="390525" cy="390525"/>
          </a:xfrm>
        </p:grpSpPr>
        <p:sp>
          <p:nvSpPr>
            <p:cNvPr id="149" name="Google Shape;149;g2244b834a14_0_296"/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0" name="Google Shape;150;g2244b834a14_0_296"/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1" name="Google Shape;151;g2244b834a14_0_296"/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2" name="Google Shape;152;g2244b834a14_0_296"/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3" name="Google Shape;153;g2244b834a14_0_296"/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4" name="Google Shape;154;g2244b834a14_0_296"/>
          <p:cNvSpPr/>
          <p:nvPr/>
        </p:nvSpPr>
        <p:spPr>
          <a:xfrm>
            <a:off x="892851" y="2821246"/>
            <a:ext cx="554100" cy="5541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2000" tIns="34275" rIns="162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g2244b834a14_0_296"/>
          <p:cNvSpPr/>
          <p:nvPr/>
        </p:nvSpPr>
        <p:spPr>
          <a:xfrm>
            <a:off x="4722403" y="2821246"/>
            <a:ext cx="554100" cy="554100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2000" tIns="34275" rIns="162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g2244b834a14_0_296"/>
          <p:cNvSpPr/>
          <p:nvPr/>
        </p:nvSpPr>
        <p:spPr>
          <a:xfrm>
            <a:off x="4910511" y="3017439"/>
            <a:ext cx="177451" cy="202097"/>
          </a:xfrm>
          <a:custGeom>
            <a:avLst/>
            <a:gdLst/>
            <a:ahLst/>
            <a:cxnLst/>
            <a:rect l="l" t="t" r="r" b="b"/>
            <a:pathLst>
              <a:path w="342900" h="390525" extrusionOk="0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7" name="Google Shape;157;g2244b834a14_0_296"/>
          <p:cNvGrpSpPr/>
          <p:nvPr/>
        </p:nvGrpSpPr>
        <p:grpSpPr>
          <a:xfrm>
            <a:off x="1080021" y="3001264"/>
            <a:ext cx="202574" cy="194168"/>
            <a:chOff x="6793030" y="2235612"/>
            <a:chExt cx="390240" cy="374047"/>
          </a:xfrm>
        </p:grpSpPr>
        <p:sp>
          <p:nvSpPr>
            <p:cNvPr id="158" name="Google Shape;158;g2244b834a14_0_296"/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/>
              <a:ahLst/>
              <a:cxnLst/>
              <a:rect l="l" t="t" r="r" b="b"/>
              <a:pathLst>
                <a:path w="285750" h="295275" extrusionOk="0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9" name="Google Shape;159;g2244b834a14_0_296"/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/>
              <a:ahLst/>
              <a:cxnLst/>
              <a:rect l="l" t="t" r="r" b="b"/>
              <a:pathLst>
                <a:path w="285750" h="304800" extrusionOk="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0" name="Google Shape;160;g2244b834a14_0_296"/>
          <p:cNvSpPr txBox="1"/>
          <p:nvPr/>
        </p:nvSpPr>
        <p:spPr>
          <a:xfrm>
            <a:off x="1542100" y="3135771"/>
            <a:ext cx="225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Consultas, Modificación, Generación de informes</a:t>
            </a:r>
            <a:endParaRPr sz="900" b="0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244b834a14_0_296"/>
          <p:cNvSpPr/>
          <p:nvPr/>
        </p:nvSpPr>
        <p:spPr>
          <a:xfrm>
            <a:off x="1527376" y="2853152"/>
            <a:ext cx="2271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Manipular</a:t>
            </a:r>
            <a:endParaRPr sz="1400" b="1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2244b834a14_0_296"/>
          <p:cNvSpPr txBox="1"/>
          <p:nvPr/>
        </p:nvSpPr>
        <p:spPr>
          <a:xfrm>
            <a:off x="5391267" y="3135771"/>
            <a:ext cx="225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Usuarios y programas acceden simultáneamente a la base de datos</a:t>
            </a:r>
            <a:endParaRPr>
              <a:solidFill>
                <a:srgbClr val="242C4F"/>
              </a:solidFill>
            </a:endParaRPr>
          </a:p>
        </p:txBody>
      </p:sp>
      <p:sp>
        <p:nvSpPr>
          <p:cNvPr id="163" name="Google Shape;163;g2244b834a14_0_296"/>
          <p:cNvSpPr/>
          <p:nvPr/>
        </p:nvSpPr>
        <p:spPr>
          <a:xfrm>
            <a:off x="5376543" y="2840769"/>
            <a:ext cx="2271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Compartir</a:t>
            </a:r>
            <a:endParaRPr sz="1400" b="1" i="0" u="none" strike="noStrike" cap="none">
              <a:solidFill>
                <a:srgbClr val="242C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g2244b834a14_0_296"/>
          <p:cNvSpPr/>
          <p:nvPr/>
        </p:nvSpPr>
        <p:spPr>
          <a:xfrm>
            <a:off x="733554" y="1028114"/>
            <a:ext cx="786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Software </a:t>
            </a:r>
            <a:r>
              <a:rPr lang="ko" sz="1400" b="1" i="0" u="none" strike="noStrike" cap="none">
                <a:solidFill>
                  <a:srgbClr val="242C4F"/>
                </a:solidFill>
                <a:latin typeface="Montserrat"/>
                <a:ea typeface="Montserrat"/>
                <a:cs typeface="Montserrat"/>
                <a:sym typeface="Montserrat"/>
              </a:rPr>
              <a:t>para el manejo y administración de bases de datos. Nos permite:</a:t>
            </a:r>
            <a:endParaRPr>
              <a:solidFill>
                <a:srgbClr val="242C4F"/>
              </a:solidFill>
            </a:endParaRPr>
          </a:p>
        </p:txBody>
      </p:sp>
      <p:sp>
        <p:nvSpPr>
          <p:cNvPr id="165" name="Google Shape;165;g2244b834a14_0_296"/>
          <p:cNvSpPr txBox="1"/>
          <p:nvPr/>
        </p:nvSpPr>
        <p:spPr>
          <a:xfrm>
            <a:off x="733547" y="494075"/>
            <a:ext cx="7460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Sistemas de Administración de Bases de Datos (DBMS)</a:t>
            </a:r>
            <a:endParaRPr sz="2000" b="1" i="0" u="none" strike="noStrike" cap="none">
              <a:solidFill>
                <a:srgbClr val="242C4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6" name="Google Shape;166;g2244b834a14_0_296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7" name="Google Shape;167;g2244b834a14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88" y="4215176"/>
            <a:ext cx="865972" cy="82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244b834a14_0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922" y="4224874"/>
            <a:ext cx="845606" cy="80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244b834a14_0_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4077" y="4255975"/>
            <a:ext cx="780200" cy="7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244b834a14_0_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825" y="4255975"/>
            <a:ext cx="1248317" cy="74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244b834a14_0_2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62042" y="4154675"/>
            <a:ext cx="1324208" cy="9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244b834a14_0_2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82088" y="4365487"/>
            <a:ext cx="707021" cy="5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44b834a14_0_347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244b834a14_0_347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2000" b="1" i="0" u="none" strike="noStrike" cap="none" dirty="0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Sistemas de Administración de Bases de Datos</a:t>
            </a:r>
            <a:endParaRPr dirty="0"/>
          </a:p>
        </p:txBody>
      </p:sp>
      <p:cxnSp>
        <p:nvCxnSpPr>
          <p:cNvPr id="179" name="Google Shape;179;g2244b834a14_0_347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g2244b834a14_0_347"/>
          <p:cNvSpPr/>
          <p:nvPr/>
        </p:nvSpPr>
        <p:spPr>
          <a:xfrm>
            <a:off x="807125" y="1027750"/>
            <a:ext cx="79434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Características: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Recuperación: Capacidad de proteger los datos ante fallos en el sistema o aplicaciones</a:t>
            </a:r>
            <a:endParaRPr dirty="0"/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2244b834a14_0_3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5909" y="1850302"/>
            <a:ext cx="40957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244b834a14_0_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6452" y="2198368"/>
            <a:ext cx="1129613" cy="112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244b834a14_0_3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76500" y="2907303"/>
            <a:ext cx="1361241" cy="136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244b834a14_0_347"/>
          <p:cNvSpPr/>
          <p:nvPr/>
        </p:nvSpPr>
        <p:spPr>
          <a:xfrm>
            <a:off x="2215279" y="3748692"/>
            <a:ext cx="1041300" cy="1039800"/>
          </a:xfrm>
          <a:prstGeom prst="teardrop">
            <a:avLst>
              <a:gd name="adj" fmla="val 100000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2244b834a14_0_3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2275" y="4345075"/>
            <a:ext cx="2431725" cy="8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44b834a14_0_360"/>
          <p:cNvSpPr/>
          <p:nvPr/>
        </p:nvSpPr>
        <p:spPr>
          <a:xfrm>
            <a:off x="0" y="5048100"/>
            <a:ext cx="9144000" cy="95400"/>
          </a:xfrm>
          <a:prstGeom prst="rect">
            <a:avLst/>
          </a:prstGeom>
          <a:solidFill>
            <a:srgbClr val="242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2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244b834a14_0_360"/>
          <p:cNvSpPr txBox="1"/>
          <p:nvPr/>
        </p:nvSpPr>
        <p:spPr>
          <a:xfrm>
            <a:off x="733553" y="549213"/>
            <a:ext cx="600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2000" b="1" i="0" u="none" strike="noStrike" cap="none">
                <a:solidFill>
                  <a:srgbClr val="242C4F"/>
                </a:solidFill>
                <a:latin typeface="Lora"/>
                <a:ea typeface="Lora"/>
                <a:cs typeface="Lora"/>
                <a:sym typeface="Lora"/>
              </a:rPr>
              <a:t>Sistemas de Administración de Bases de Datos</a:t>
            </a:r>
            <a:endParaRPr/>
          </a:p>
        </p:txBody>
      </p:sp>
      <p:cxnSp>
        <p:nvCxnSpPr>
          <p:cNvPr id="192" name="Google Shape;192;g2244b834a14_0_360"/>
          <p:cNvCxnSpPr/>
          <p:nvPr/>
        </p:nvCxnSpPr>
        <p:spPr>
          <a:xfrm>
            <a:off x="807125" y="896921"/>
            <a:ext cx="269100" cy="0"/>
          </a:xfrm>
          <a:prstGeom prst="straightConnector1">
            <a:avLst/>
          </a:prstGeom>
          <a:noFill/>
          <a:ln w="19050" cap="flat" cmpd="sng">
            <a:solidFill>
              <a:srgbClr val="242C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4" name="Google Shape;194;g2244b834a14_0_360"/>
          <p:cNvSpPr/>
          <p:nvPr/>
        </p:nvSpPr>
        <p:spPr>
          <a:xfrm>
            <a:off x="807125" y="975300"/>
            <a:ext cx="74148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Características: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Concurrencia: permite que muchas transacciones puedan acceder a la base de datos al mismo tiempo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2244b834a14_0_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759" y="2362954"/>
            <a:ext cx="2852256" cy="171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10" y="1748040"/>
            <a:ext cx="3274630" cy="1309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53" y="3276168"/>
            <a:ext cx="4614041" cy="15110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BASE MINISTERIO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 BASE MINISTERIO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5123</TotalTime>
  <Words>3301</Words>
  <Application>Microsoft Office PowerPoint</Application>
  <PresentationFormat>Presentación en pantalla (16:9)</PresentationFormat>
  <Paragraphs>527</Paragraphs>
  <Slides>65</Slides>
  <Notes>63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65</vt:i4>
      </vt:variant>
    </vt:vector>
  </HeadingPairs>
  <TitlesOfParts>
    <vt:vector size="76" baseType="lpstr">
      <vt:lpstr>Noto Sans Symbols</vt:lpstr>
      <vt:lpstr>Arial</vt:lpstr>
      <vt:lpstr>Montserrat SemiBold</vt:lpstr>
      <vt:lpstr>Montserrat Medium</vt:lpstr>
      <vt:lpstr>Lora Medium</vt:lpstr>
      <vt:lpstr>Montserrat</vt:lpstr>
      <vt:lpstr>Lora</vt:lpstr>
      <vt:lpstr>Wingdings</vt:lpstr>
      <vt:lpstr>Calibri</vt:lpstr>
      <vt:lpstr>PPT BASE MINISTERIOS</vt:lpstr>
      <vt:lpstr>PPT BASE MINISTERIOS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De Caso</dc:creator>
  <cp:lastModifiedBy>Mariela Sassi</cp:lastModifiedBy>
  <cp:revision>159</cp:revision>
  <dcterms:modified xsi:type="dcterms:W3CDTF">2024-09-19T17:13:24Z</dcterms:modified>
</cp:coreProperties>
</file>